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8bc09769ed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8bc09769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8bc09769ed_0_4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8bc09769ed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8bc09769ed_0_4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8bc09769ed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8bc09769ed_0_4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8bc09769ed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8bc09769ed_0_47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8bc09769ed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8bc09769ed_0_48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8bc09769ed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8bc09769ed_0_49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8bc09769ed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8bc09769ed_0_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8bc09769e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8bc09769ed_0_10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8bc09769e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8bc09769ed_0_1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8bc09769ed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8bc09769ed_0_2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8bc09769ed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8bc09769ed_0_2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8bc09769ed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8bc09769ed_0_3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8bc09769ed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8bc09769ed_0_4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8bc09769ed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8bc09769ed_0_4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8bc09769ed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hyperlink" Target="https://simplyrenting.com/en/product/groin-brace-adjustable-compression-wrap?v=1318" TargetMode="External"/><Relationship Id="rId6" Type="http://schemas.openxmlformats.org/officeDocument/2006/relationships/hyperlink" Target="https://live-skymedical.pantheonsite.io/en/product/strongback-24-light-weight-mobility-wheelchair" TargetMode="External"/><Relationship Id="rId7" Type="http://schemas.openxmlformats.org/officeDocument/2006/relationships/image" Target="../media/image15.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hyperlink" Target="https://simplyrenting.com/en/product/groin-brace-adjustable-compression-wrap?v=1318" TargetMode="External"/><Relationship Id="rId6" Type="http://schemas.openxmlformats.org/officeDocument/2006/relationships/image" Target="../media/image15.png"/><Relationship Id="rId7"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hyperlink" Target="https://simplyrenting.com/en/product/groin-brace-adjustable-compression-wrap?v=1318" TargetMode="External"/><Relationship Id="rId6" Type="http://schemas.openxmlformats.org/officeDocument/2006/relationships/image" Target="../media/image15.png"/><Relationship Id="rId7"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hyperlink" Target="https://simplyrenting.com/en/product/groin-brace-adjustable-compression-wrap?v=1318" TargetMode="External"/><Relationship Id="rId6" Type="http://schemas.openxmlformats.org/officeDocument/2006/relationships/image" Target="../media/image15.png"/><Relationship Id="rId7"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hyperlink" Target="https://simplyrenting.com/en/product/groin-brace-adjustable-compression-wrap?v=1318" TargetMode="External"/><Relationship Id="rId6" Type="http://schemas.openxmlformats.org/officeDocument/2006/relationships/hyperlink" Target="https://simplyrenting.com/en/product/groin-brace-adjustable-compression-wrap?v=1318" TargetMode="External"/><Relationship Id="rId7" Type="http://schemas.openxmlformats.org/officeDocument/2006/relationships/image" Target="../media/image15.png"/><Relationship Id="rId8"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hyperlink" Target="https://simplyrenting.com/en/product/groin-brace-adjustable-compression-wrap?v=1318" TargetMode="External"/><Relationship Id="rId6" Type="http://schemas.openxmlformats.org/officeDocument/2006/relationships/hyperlink" Target="https://simplyrenting.com/en/product/groin-brace-adjustable-compression-wrap?v=1318" TargetMode="External"/><Relationship Id="rId7" Type="http://schemas.openxmlformats.org/officeDocument/2006/relationships/image" Target="../media/image15.png"/><Relationship Id="rId8"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hyperlink" Target="https://simplyrenting.com/en/product/groin-brace-adjustable-compression-wrap?v=1318" TargetMode="External"/><Relationship Id="rId6" Type="http://schemas.openxmlformats.org/officeDocument/2006/relationships/image" Target="../media/image15.png"/><Relationship Id="rId7"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hyperlink" Target="https://simplyrenting.com/en/product/groin-brace-adjustable-compression-wrap?v=1318" TargetMode="External"/><Relationship Id="rId6" Type="http://schemas.openxmlformats.org/officeDocument/2006/relationships/image" Target="../media/image15.png"/><Relationship Id="rId7"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image" Target="../media/image15.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image" Target="../media/image15.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hyperlink" Target="https://simplyrenting.com/en/product/groin-brace-adjustable-compression-wrap?v=1318" TargetMode="External"/><Relationship Id="rId6" Type="http://schemas.openxmlformats.org/officeDocument/2006/relationships/image" Target="../media/image15.png"/><Relationship Id="rId7"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hyperlink" Target="https://simplyrenting.com/en/product/groin-brace-adjustable-compression-wrap?v=1318" TargetMode="External"/><Relationship Id="rId6" Type="http://schemas.openxmlformats.org/officeDocument/2006/relationships/image" Target="../media/image15.png"/><Relationship Id="rId7"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image" Target="../media/image15.png"/><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hyperlink" Target="https://simplyrenting.com/en/product/groin-brace-adjustable-compression-wrap?v=1318" TargetMode="External"/><Relationship Id="rId6" Type="http://schemas.openxmlformats.org/officeDocument/2006/relationships/image" Target="../media/image15.png"/><Relationship Id="rId7"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hyperlink" Target="http://www.simplyrenting.com" TargetMode="External"/><Relationship Id="rId5" Type="http://schemas.openxmlformats.org/officeDocument/2006/relationships/image" Target="../media/image15.pn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55" name="Google Shape;55;p13"/>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STRONGBACK 24 </a:t>
            </a:r>
            <a:r>
              <a:rPr lang="en-GB" sz="600">
                <a:solidFill>
                  <a:srgbClr val="333333"/>
                </a:solidFill>
                <a:highlight>
                  <a:srgbClr val="FFFFFF"/>
                </a:highlight>
              </a:rPr>
              <a:t>lightweight</a:t>
            </a:r>
            <a:r>
              <a:rPr lang="en-GB" sz="600">
                <a:solidFill>
                  <a:srgbClr val="333333"/>
                </a:solidFill>
                <a:highlight>
                  <a:srgbClr val="FFFFFF"/>
                </a:highlight>
              </a:rPr>
              <a:t> mobility wheelchair</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rgbClr val="555555"/>
                </a:solidFill>
                <a:highlight>
                  <a:srgbClr val="FFFFFF"/>
                </a:highlight>
              </a:rPr>
              <a:t>Features Patented STRONGBACK ergonomics with easily adjustable posture support in the backrest Compact foldable design Ultra-lightweight Swing-away detachable footrests Ergonomic comfort-grip handles Comfortable desktop-length armrests Weight capacity: 300 lbs. </a:t>
            </a:r>
            <a:endParaRPr sz="600">
              <a:solidFill>
                <a:srgbClr val="555555"/>
              </a:solidFill>
              <a:highlight>
                <a:srgbClr val="FFFFFF"/>
              </a:highlight>
            </a:endParaRPr>
          </a:p>
          <a:p>
            <a:pPr indent="0" lvl="0" marL="0" rtl="0" algn="l">
              <a:spcBef>
                <a:spcPts val="1100"/>
              </a:spcBef>
              <a:spcAft>
                <a:spcPts val="0"/>
              </a:spcAft>
              <a:buClr>
                <a:schemeClr val="dk1"/>
              </a:buClr>
              <a:buSzPts val="1100"/>
              <a:buFont typeface="Arial"/>
              <a:buNone/>
            </a:pPr>
            <a:r>
              <a:rPr lang="en-GB" sz="600">
                <a:solidFill>
                  <a:srgbClr val="555555"/>
                </a:solidFill>
                <a:highlight>
                  <a:srgbClr val="FFFFFF"/>
                </a:highlight>
              </a:rPr>
              <a:t>Specifications STRONGBACK 24, Medium - 18" seat  Quick-release wheels three-position rear axle for beginner, intermediate, and expert users 24-inch rear wheels Size</a:t>
            </a:r>
            <a:endParaRPr sz="600">
              <a:solidFill>
                <a:srgbClr val="555555"/>
              </a:solidFill>
              <a:highlight>
                <a:srgbClr val="FFFFFF"/>
              </a:highlight>
            </a:endParaRPr>
          </a:p>
          <a:p>
            <a:pPr indent="0" lvl="0" marL="0" rtl="0" algn="l">
              <a:spcBef>
                <a:spcPts val="1100"/>
              </a:spcBef>
              <a:spcAft>
                <a:spcPts val="0"/>
              </a:spcAft>
              <a:buClr>
                <a:schemeClr val="dk1"/>
              </a:buClr>
              <a:buSzPts val="1100"/>
              <a:buFont typeface="Arial"/>
              <a:buNone/>
            </a:pPr>
            <a:r>
              <a:rPr lang="en-GB" sz="600">
                <a:solidFill>
                  <a:srgbClr val="555555"/>
                </a:solidFill>
                <a:highlight>
                  <a:srgbClr val="FFFFFF"/>
                </a:highlight>
              </a:rPr>
              <a:t>(unfolded): 40X27X37 inches Size (folded): 29X14X29.5 inches Net Weight: 13.8 lbs. (without footrests, wheels, and anti-tippers) Total Weight: 25.8 lbs.</a:t>
            </a:r>
            <a:endParaRPr sz="600">
              <a:solidFill>
                <a:srgbClr val="555555"/>
              </a:solidFill>
              <a:highlight>
                <a:srgbClr val="FFFFFF"/>
              </a:highlight>
            </a:endParaRPr>
          </a:p>
          <a:p>
            <a:pPr indent="0" lvl="0" marL="0" rtl="0" algn="l">
              <a:spcBef>
                <a:spcPts val="1100"/>
              </a:spcBef>
              <a:spcAft>
                <a:spcPts val="0"/>
              </a:spcAft>
              <a:buClr>
                <a:schemeClr val="dk1"/>
              </a:buClr>
              <a:buSzPts val="1100"/>
              <a:buFont typeface="Arial"/>
              <a:buNone/>
            </a:pPr>
            <a:r>
              <a:rPr lang="en-GB" sz="600">
                <a:solidFill>
                  <a:srgbClr val="555555"/>
                </a:solidFill>
                <a:highlight>
                  <a:srgbClr val="FFFFFF"/>
                </a:highlight>
              </a:rPr>
              <a:t>STRONGBACK 24, Large - 20" seat Quick-release wheels three-position rear axle for beginner, intermediate, and expert users 24 inch rear wheels Size (unfolded): 40X29X37 inches Size (folded): 29X14X32 inches Net Weight: 13.8 lbs. (without footrests, wheels, and anti-tippers) Total Weight: 25.8 lbs.</a:t>
            </a:r>
            <a:endParaRPr sz="600">
              <a:solidFill>
                <a:srgbClr val="555555"/>
              </a:solidFill>
              <a:highlight>
                <a:srgbClr val="FFFFFF"/>
              </a:highlight>
            </a:endParaRPr>
          </a:p>
          <a:p>
            <a:pPr indent="0" lvl="0" marL="0" rtl="0" algn="l">
              <a:spcBef>
                <a:spcPts val="1200"/>
              </a:spcBef>
              <a:spcAft>
                <a:spcPts val="0"/>
              </a:spcAft>
              <a:buClr>
                <a:schemeClr val="dk1"/>
              </a:buClr>
              <a:buSzPts val="1100"/>
              <a:buFont typeface="Arial"/>
              <a:buNone/>
            </a:pPr>
            <a:r>
              <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uFill>
                  <a:noFill/>
                </a:uFill>
                <a:hlinkClick r:id="rId5">
                  <a:extLst>
                    <a:ext uri="{A12FA001-AC4F-418D-AE19-62706E023703}">
                      <ahyp:hlinkClr val="tx"/>
                    </a:ext>
                  </a:extLst>
                </a:hlinkClick>
              </a:rPr>
              <a:t> </a:t>
            </a:r>
            <a:r>
              <a:rPr lang="en-GB" sz="600" u="sng">
                <a:solidFill>
                  <a:schemeClr val="hlink"/>
                </a:solidFill>
                <a:hlinkClick r:id="rId6"/>
              </a:rPr>
              <a:t>STRONGBACK 24 light weight mobility wheelchair | sky medical supplies llc (live-skymedical.pantheonsite.io)</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56" name="Google Shape;56;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57" name="Google Shape;57;p13"/>
          <p:cNvPicPr preferRelativeResize="0"/>
          <p:nvPr/>
        </p:nvPicPr>
        <p:blipFill rotWithShape="1">
          <a:blip r:embed="rId7">
            <a:alphaModFix amt="30000"/>
          </a:blip>
          <a:srcRect b="-579890" l="101870" r="-101870" t="579890"/>
          <a:stretch/>
        </p:blipFill>
        <p:spPr>
          <a:xfrm>
            <a:off x="5272425" y="4362850"/>
            <a:ext cx="3752750" cy="678125"/>
          </a:xfrm>
          <a:prstGeom prst="rect">
            <a:avLst/>
          </a:prstGeom>
          <a:noFill/>
          <a:ln>
            <a:noFill/>
          </a:ln>
        </p:spPr>
      </p:pic>
      <p:sp>
        <p:nvSpPr>
          <p:cNvPr id="58" name="Google Shape;58;p13"/>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59" name="Google Shape;59;p13"/>
          <p:cNvPicPr preferRelativeResize="0"/>
          <p:nvPr/>
        </p:nvPicPr>
        <p:blipFill>
          <a:blip r:embed="rId8">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2"/>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45" name="Google Shape;145;p22"/>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Guardian Reclining Wheelchairs</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266700" lvl="0" marL="457200" rtl="0" algn="l">
              <a:spcBef>
                <a:spcPts val="1200"/>
              </a:spcBef>
              <a:spcAft>
                <a:spcPts val="0"/>
              </a:spcAft>
              <a:buClr>
                <a:srgbClr val="555555"/>
              </a:buClr>
              <a:buSzPts val="600"/>
              <a:buChar char="●"/>
            </a:pPr>
            <a:r>
              <a:rPr lang="en-GB" sz="600">
                <a:solidFill>
                  <a:srgbClr val="555555"/>
                </a:solidFill>
                <a:highlight>
                  <a:srgbClr val="FFFFFF"/>
                </a:highlight>
              </a:rPr>
              <a:t>Reclining wheelchair with desk-length arms and elevating leg rests</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Nylon construction for easy cleaning</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300 lb. weight capacity</a:t>
            </a:r>
            <a:endParaRPr sz="600">
              <a:solidFill>
                <a:srgbClr val="555555"/>
              </a:solidFill>
              <a:highlight>
                <a:srgbClr val="FFFFFF"/>
              </a:highlight>
            </a:endParaRPr>
          </a:p>
          <a:p>
            <a:pPr indent="0" lvl="0" marL="0" rtl="0" algn="l">
              <a:spcBef>
                <a:spcPts val="1200"/>
              </a:spcBef>
              <a:spcAft>
                <a:spcPts val="0"/>
              </a:spcAft>
              <a:buClr>
                <a:schemeClr val="dk1"/>
              </a:buClr>
              <a:buSzPts val="1100"/>
              <a:buFont typeface="Arial"/>
              <a:buNone/>
            </a:pPr>
            <a:r>
              <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uFill>
                  <a:noFill/>
                </a:uFill>
                <a:hlinkClick r:id="rId5">
                  <a:extLst>
                    <a:ext uri="{A12FA001-AC4F-418D-AE19-62706E023703}">
                      <ahyp:hlinkClr val="tx"/>
                    </a:ext>
                  </a:extLst>
                </a:hlinkClick>
              </a:rPr>
              <a:t> </a:t>
            </a:r>
            <a:r>
              <a:rPr lang="en-GB" sz="600">
                <a:solidFill>
                  <a:schemeClr val="dk1"/>
                </a:solidFill>
              </a:rPr>
              <a:t>https://simplyrenting.com/en/product/wheelchairs-recliner?v=1237</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146" name="Google Shape;14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47" name="Google Shape;147;p22"/>
          <p:cNvPicPr preferRelativeResize="0"/>
          <p:nvPr/>
        </p:nvPicPr>
        <p:blipFill rotWithShape="1">
          <a:blip r:embed="rId6">
            <a:alphaModFix amt="30000"/>
          </a:blip>
          <a:srcRect b="-579890" l="101870" r="-101870" t="579890"/>
          <a:stretch/>
        </p:blipFill>
        <p:spPr>
          <a:xfrm>
            <a:off x="5272425" y="4362850"/>
            <a:ext cx="3752750" cy="678125"/>
          </a:xfrm>
          <a:prstGeom prst="rect">
            <a:avLst/>
          </a:prstGeom>
          <a:noFill/>
          <a:ln>
            <a:noFill/>
          </a:ln>
        </p:spPr>
      </p:pic>
      <p:sp>
        <p:nvSpPr>
          <p:cNvPr id="148" name="Google Shape;148;p22"/>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149" name="Google Shape;149;p22"/>
          <p:cNvPicPr preferRelativeResize="0"/>
          <p:nvPr/>
        </p:nvPicPr>
        <p:blipFill>
          <a:blip r:embed="rId7">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3"/>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55" name="Google Shape;155;p23"/>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MEDI PROTECT UNI WRIST BRACE</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266700" lvl="0" marL="457200" rtl="0" algn="l">
              <a:spcBef>
                <a:spcPts val="1200"/>
              </a:spcBef>
              <a:spcAft>
                <a:spcPts val="0"/>
              </a:spcAft>
              <a:buClr>
                <a:srgbClr val="555555"/>
              </a:buClr>
              <a:buSzPts val="600"/>
              <a:buChar char="●"/>
            </a:pPr>
            <a:r>
              <a:rPr lang="en-GB" sz="600">
                <a:solidFill>
                  <a:srgbClr val="555555"/>
                </a:solidFill>
                <a:highlight>
                  <a:srgbClr val="FFFFFF"/>
                </a:highlight>
              </a:rPr>
              <a:t>Universal fit self adjusts to any hand shape and wrist size</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Aluminium palmer stay is lightweight and easy to adjust</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Immobilizes the wrist without impeding finger movement</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Soft materials feel nice against the skin</a:t>
            </a:r>
            <a:endParaRPr sz="600">
              <a:solidFill>
                <a:srgbClr val="555555"/>
              </a:solidFill>
              <a:highlight>
                <a:srgbClr val="FFFFFF"/>
              </a:highlight>
            </a:endParaRPr>
          </a:p>
          <a:p>
            <a:pPr indent="0" lvl="0" marL="0" rtl="0" algn="l">
              <a:spcBef>
                <a:spcPts val="1200"/>
              </a:spcBef>
              <a:spcAft>
                <a:spcPts val="0"/>
              </a:spcAft>
              <a:buClr>
                <a:schemeClr val="dk1"/>
              </a:buClr>
              <a:buSzPts val="1100"/>
              <a:buFont typeface="Arial"/>
              <a:buNone/>
            </a:pPr>
            <a:r>
              <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uFill>
                  <a:noFill/>
                </a:uFill>
                <a:hlinkClick r:id="rId5">
                  <a:extLst>
                    <a:ext uri="{A12FA001-AC4F-418D-AE19-62706E023703}">
                      <ahyp:hlinkClr val="tx"/>
                    </a:ext>
                  </a:extLst>
                </a:hlinkClick>
              </a:rPr>
              <a:t> </a:t>
            </a:r>
            <a:r>
              <a:rPr lang="en-GB" sz="600">
                <a:solidFill>
                  <a:schemeClr val="dk1"/>
                </a:solidFill>
              </a:rPr>
              <a:t>https://simplyrenting.com/en/product/medi-protect-uni-wrist-brace-lt-blablu?v=1098</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156" name="Google Shape;15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57" name="Google Shape;157;p23"/>
          <p:cNvPicPr preferRelativeResize="0"/>
          <p:nvPr/>
        </p:nvPicPr>
        <p:blipFill rotWithShape="1">
          <a:blip r:embed="rId6">
            <a:alphaModFix amt="30000"/>
          </a:blip>
          <a:srcRect b="-579890" l="101870" r="-101870" t="579890"/>
          <a:stretch/>
        </p:blipFill>
        <p:spPr>
          <a:xfrm>
            <a:off x="5272425" y="4362850"/>
            <a:ext cx="3752750" cy="678125"/>
          </a:xfrm>
          <a:prstGeom prst="rect">
            <a:avLst/>
          </a:prstGeom>
          <a:noFill/>
          <a:ln>
            <a:noFill/>
          </a:ln>
        </p:spPr>
      </p:pic>
      <p:sp>
        <p:nvSpPr>
          <p:cNvPr id="158" name="Google Shape;158;p23"/>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159" name="Google Shape;159;p23"/>
          <p:cNvPicPr preferRelativeResize="0"/>
          <p:nvPr/>
        </p:nvPicPr>
        <p:blipFill>
          <a:blip r:embed="rId7">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4"/>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65" name="Google Shape;165;p24"/>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Saline Wound Wash</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Features and Benefits -</a:t>
            </a:r>
            <a:endParaRPr sz="600">
              <a:solidFill>
                <a:schemeClr val="dk1"/>
              </a:solidFill>
            </a:endParaRPr>
          </a:p>
          <a:p>
            <a:pPr indent="-266700" lvl="0" marL="457200" rtl="0" algn="l">
              <a:spcBef>
                <a:spcPts val="1200"/>
              </a:spcBef>
              <a:spcAft>
                <a:spcPts val="0"/>
              </a:spcAft>
              <a:buClr>
                <a:srgbClr val="555555"/>
              </a:buClr>
              <a:buSzPts val="600"/>
              <a:buChar char="●"/>
            </a:pPr>
            <a:r>
              <a:rPr lang="en-GB" sz="600">
                <a:solidFill>
                  <a:srgbClr val="555555"/>
                </a:solidFill>
                <a:highlight>
                  <a:srgbClr val="FFFFFF"/>
                </a:highlight>
              </a:rPr>
              <a:t>Saline Wound Wash Medline  Curad 7.1-oz. Sterile  Spray</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CURAD Saline Wound Wash gently cleanses minor cuts, scrapes and burns</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Pressurized flow effectively removes dirt and debris with better control and less waste</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It dispenses a controlled spray at any angle, even upside down</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Sterile, 0.9% USP sodium chloride</a:t>
            </a:r>
            <a:endParaRPr sz="600">
              <a:solidFill>
                <a:srgbClr val="555555"/>
              </a:solidFill>
              <a:highlight>
                <a:srgbClr val="FFFFFF"/>
              </a:highlight>
            </a:endParaRPr>
          </a:p>
          <a:p>
            <a:pPr indent="0" lvl="0" marL="0" rtl="0" algn="l">
              <a:spcBef>
                <a:spcPts val="1200"/>
              </a:spcBef>
              <a:spcAft>
                <a:spcPts val="0"/>
              </a:spcAft>
              <a:buClr>
                <a:schemeClr val="dk1"/>
              </a:buClr>
              <a:buSzPts val="1100"/>
              <a:buFont typeface="Arial"/>
              <a:buNone/>
            </a:pPr>
            <a:r>
              <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uFill>
                  <a:noFill/>
                </a:uFill>
                <a:hlinkClick r:id="rId5">
                  <a:extLst>
                    <a:ext uri="{A12FA001-AC4F-418D-AE19-62706E023703}">
                      <ahyp:hlinkClr val="tx"/>
                    </a:ext>
                  </a:extLst>
                </a:hlinkClick>
              </a:rPr>
              <a:t> </a:t>
            </a:r>
            <a:r>
              <a:rPr lang="en-GB" sz="600">
                <a:solidFill>
                  <a:schemeClr val="dk1"/>
                </a:solidFill>
              </a:rPr>
              <a:t> </a:t>
            </a:r>
            <a:r>
              <a:rPr lang="en-GB" sz="600">
                <a:solidFill>
                  <a:schemeClr val="dk1"/>
                </a:solidFill>
              </a:rPr>
              <a:t>https://simplyrenting.com/en/product/saline-wound-wash?v=1154</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166" name="Google Shape;166;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67" name="Google Shape;167;p24"/>
          <p:cNvPicPr preferRelativeResize="0"/>
          <p:nvPr/>
        </p:nvPicPr>
        <p:blipFill rotWithShape="1">
          <a:blip r:embed="rId6">
            <a:alphaModFix amt="30000"/>
          </a:blip>
          <a:srcRect b="-579890" l="101870" r="-101870" t="579890"/>
          <a:stretch/>
        </p:blipFill>
        <p:spPr>
          <a:xfrm>
            <a:off x="5272425" y="4362850"/>
            <a:ext cx="3752750" cy="678125"/>
          </a:xfrm>
          <a:prstGeom prst="rect">
            <a:avLst/>
          </a:prstGeom>
          <a:noFill/>
          <a:ln>
            <a:noFill/>
          </a:ln>
        </p:spPr>
      </p:pic>
      <p:sp>
        <p:nvSpPr>
          <p:cNvPr id="168" name="Google Shape;168;p24"/>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169" name="Google Shape;169;p24"/>
          <p:cNvPicPr preferRelativeResize="0"/>
          <p:nvPr/>
        </p:nvPicPr>
        <p:blipFill>
          <a:blip r:embed="rId7">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5"/>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75" name="Google Shape;175;p25"/>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Airial™ Holding Chamber</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0" lvl="0" marL="0" rtl="0" algn="l">
              <a:spcBef>
                <a:spcPts val="1200"/>
              </a:spcBef>
              <a:spcAft>
                <a:spcPts val="0"/>
              </a:spcAft>
              <a:buNone/>
            </a:pPr>
            <a:r>
              <a:rPr lang="en-GB" sz="600">
                <a:solidFill>
                  <a:schemeClr val="dk1"/>
                </a:solidFill>
              </a:rPr>
              <a:t>DJUSTABLE COMPRESSION THERAPY</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rgbClr val="555555"/>
                </a:solidFill>
                <a:highlight>
                  <a:srgbClr val="FFFFFF"/>
                </a:highlight>
              </a:rPr>
              <a:t>The Drive Medical Aerial Holding Chamber is an aerosol medication aid. Aersol medications primarily target the lungs and trachea to avoid the side effects of oral medications. However, these medications can be difficult to take effect. When using a gaseous medication, you can't see it, and you may not know if you're taking it effectively. This device helps by allowing a sealed chamber to be filled with medication until the patient is ready to inhale. This product works with most CFC and HFA meter dose inhalers, connecting to a seal at the end. An Aerial Chamber (Drive Medical MQ8000) can help reduce medication waste and maximize medication delivery. Also, a Drive Medical Aerial Aerosol Medication Chamber is easy to use and maintain. It's made from anti-static materials and is latex-free. This device can be used as-is or with a nebulizer mask such as the AERIAL Spotz the Dog Mask with Meter Dose Inhaler Chamber for children who may have difficulty using aerosol medication on their own.</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uFill>
                  <a:noFill/>
                </a:uFill>
                <a:hlinkClick r:id="rId5">
                  <a:extLst>
                    <a:ext uri="{A12FA001-AC4F-418D-AE19-62706E023703}">
                      <ahyp:hlinkClr val="tx"/>
                    </a:ext>
                  </a:extLst>
                </a:hlinkClick>
              </a:rPr>
              <a:t> </a:t>
            </a:r>
            <a:r>
              <a:rPr lang="en-GB" sz="600" u="sng">
                <a:solidFill>
                  <a:schemeClr val="hlink"/>
                </a:solidFill>
                <a:hlinkClick r:id="rId6"/>
              </a:rPr>
              <a:t>https://simplyrenting.com/en/product/groin-brace-adjustable-compression-wrap?v=1318</a:t>
            </a:r>
            <a:r>
              <a:rPr lang="en-GB" sz="600">
                <a:solidFill>
                  <a:schemeClr val="dk1"/>
                </a:solidFill>
              </a:rPr>
              <a:t>..</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176" name="Google Shape;176;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77" name="Google Shape;177;p25"/>
          <p:cNvPicPr preferRelativeResize="0"/>
          <p:nvPr/>
        </p:nvPicPr>
        <p:blipFill rotWithShape="1">
          <a:blip r:embed="rId7">
            <a:alphaModFix amt="30000"/>
          </a:blip>
          <a:srcRect b="-579890" l="101870" r="-101870" t="579890"/>
          <a:stretch/>
        </p:blipFill>
        <p:spPr>
          <a:xfrm>
            <a:off x="5272425" y="4362850"/>
            <a:ext cx="3752750" cy="678125"/>
          </a:xfrm>
          <a:prstGeom prst="rect">
            <a:avLst/>
          </a:prstGeom>
          <a:noFill/>
          <a:ln>
            <a:noFill/>
          </a:ln>
        </p:spPr>
      </p:pic>
      <p:sp>
        <p:nvSpPr>
          <p:cNvPr id="178" name="Google Shape;178;p25"/>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179" name="Google Shape;179;p25"/>
          <p:cNvPicPr preferRelativeResize="0"/>
          <p:nvPr/>
        </p:nvPicPr>
        <p:blipFill>
          <a:blip r:embed="rId8">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6"/>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85" name="Google Shape;185;p26"/>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Night splint Plantar Fasciitis</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0" lvl="0" marL="457200" rtl="0" algn="l">
              <a:spcBef>
                <a:spcPts val="1200"/>
              </a:spcBef>
              <a:spcAft>
                <a:spcPts val="0"/>
              </a:spcAft>
              <a:buNone/>
            </a:pPr>
            <a:r>
              <a:rPr lang="en-GB" sz="600">
                <a:solidFill>
                  <a:srgbClr val="555555"/>
                </a:solidFill>
                <a:highlight>
                  <a:srgbClr val="FFFFFF"/>
                </a:highlight>
              </a:rPr>
              <a:t>the DonJoy Advantage Plantar Fasciitis Night Splint helps ease foot pain associated with Plantar Fasciitis and Achilles Tendonitis. Designed as a low-profile, lightweight night splint, this splint keeps the foot in a 90-degree position all night, providing a nice stretch to help relieve foot aches. The rigid shell has foam padding for additional comfort and two straps to hold the splint in place. The Plantar Fasciitis Night Splint is easy to put on and adjust and can be worn on the left or right foot. Note: This brace is not load-bearing. It is to be worn during sleep.</a:t>
            </a:r>
            <a:endParaRPr sz="600">
              <a:solidFill>
                <a:srgbClr val="555555"/>
              </a:solidFill>
              <a:highlight>
                <a:srgbClr val="FFFFFF"/>
              </a:highlight>
            </a:endParaRPr>
          </a:p>
          <a:p>
            <a:pPr indent="0" lvl="0" marL="0" rtl="0" algn="l">
              <a:spcBef>
                <a:spcPts val="1200"/>
              </a:spcBef>
              <a:spcAft>
                <a:spcPts val="0"/>
              </a:spcAft>
              <a:buClr>
                <a:schemeClr val="dk1"/>
              </a:buClr>
              <a:buSzPts val="1100"/>
              <a:buFont typeface="Arial"/>
              <a:buNone/>
            </a:pPr>
            <a:r>
              <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uFill>
                  <a:noFill/>
                </a:uFill>
                <a:hlinkClick r:id="rId5">
                  <a:extLst>
                    <a:ext uri="{A12FA001-AC4F-418D-AE19-62706E023703}">
                      <ahyp:hlinkClr val="tx"/>
                    </a:ext>
                  </a:extLst>
                </a:hlinkClick>
              </a:rPr>
              <a:t> </a:t>
            </a:r>
            <a:r>
              <a:rPr lang="en-GB" sz="600" u="sng">
                <a:solidFill>
                  <a:schemeClr val="hlink"/>
                </a:solidFill>
                <a:hlinkClick r:id="rId6"/>
              </a:rPr>
              <a:t>https://simplyrenting.com/en/product/groin-brace-adjustable-compression-wrap?v=1318</a:t>
            </a:r>
            <a:r>
              <a:rPr lang="en-GB" sz="600">
                <a:solidFill>
                  <a:schemeClr val="dk1"/>
                </a:solidFill>
              </a:rPr>
              <a:t>..</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186" name="Google Shape;186;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87" name="Google Shape;187;p26"/>
          <p:cNvPicPr preferRelativeResize="0"/>
          <p:nvPr/>
        </p:nvPicPr>
        <p:blipFill rotWithShape="1">
          <a:blip r:embed="rId7">
            <a:alphaModFix amt="30000"/>
          </a:blip>
          <a:srcRect b="-579890" l="101870" r="-101870" t="579890"/>
          <a:stretch/>
        </p:blipFill>
        <p:spPr>
          <a:xfrm>
            <a:off x="5272425" y="4362850"/>
            <a:ext cx="3752750" cy="678125"/>
          </a:xfrm>
          <a:prstGeom prst="rect">
            <a:avLst/>
          </a:prstGeom>
          <a:noFill/>
          <a:ln>
            <a:noFill/>
          </a:ln>
        </p:spPr>
      </p:pic>
      <p:sp>
        <p:nvSpPr>
          <p:cNvPr id="188" name="Google Shape;188;p26"/>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189" name="Google Shape;189;p26"/>
          <p:cNvPicPr preferRelativeResize="0"/>
          <p:nvPr/>
        </p:nvPicPr>
        <p:blipFill>
          <a:blip r:embed="rId8">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7"/>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95" name="Google Shape;195;p27"/>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1500">
                <a:solidFill>
                  <a:srgbClr val="333333"/>
                </a:solidFill>
                <a:highlight>
                  <a:srgbClr val="FFFFFF"/>
                </a:highlight>
              </a:rPr>
              <a:t>TENS unit tri-mode with timer</a:t>
            </a:r>
            <a:endParaRPr sz="500">
              <a:solidFill>
                <a:schemeClr val="dk1"/>
              </a:solidFill>
            </a:endParaRPr>
          </a:p>
          <a:p>
            <a:pPr indent="0" lvl="0" marL="0" rtl="0" algn="l">
              <a:spcBef>
                <a:spcPts val="1200"/>
              </a:spcBef>
              <a:spcAft>
                <a:spcPts val="0"/>
              </a:spcAft>
              <a:buClr>
                <a:schemeClr val="dk1"/>
              </a:buClr>
              <a:buSzPts val="1100"/>
              <a:buFont typeface="Arial"/>
              <a:buNone/>
            </a:pPr>
            <a:r>
              <a:rPr lang="en-GB" sz="500">
                <a:solidFill>
                  <a:schemeClr val="dk1"/>
                </a:solidFill>
              </a:rPr>
              <a:t>Product Features and Benefits -</a:t>
            </a:r>
            <a:endParaRPr sz="500">
              <a:solidFill>
                <a:schemeClr val="dk1"/>
              </a:solidFill>
            </a:endParaRPr>
          </a:p>
          <a:p>
            <a:pPr indent="0" lvl="0" marL="0" rtl="0" algn="l">
              <a:spcBef>
                <a:spcPts val="1200"/>
              </a:spcBef>
              <a:spcAft>
                <a:spcPts val="0"/>
              </a:spcAft>
              <a:buClr>
                <a:schemeClr val="dk1"/>
              </a:buClr>
              <a:buSzPts val="1100"/>
              <a:buFont typeface="Arial"/>
              <a:buNone/>
            </a:pPr>
            <a:r>
              <a:rPr lang="en-GB" sz="1050">
                <a:solidFill>
                  <a:srgbClr val="555555"/>
                </a:solidFill>
                <a:highlight>
                  <a:srgbClr val="FFFFFF"/>
                </a:highlight>
              </a:rPr>
              <a:t>The electrical nerve stimulation device is applied to the skin's surface at the site of the pain. Remove the sleek black neuromuscular stimulator unit from its professional case, insert the battery, apply the electrodes, and plug in the lead wires. Turn on the muscular stimulator unit which has three modes(Burst, Normal, and Modulation), to adjust the pulse width (how strong the current is) and the frequency (how many times the current is delivered over time), and you can enjoy a pain-free day while you take it anywhere you go. TENS neuromuscular therapy stimulates sensory nerves to block pain signals, stimulates endorphin production to help normalize sympathetic function, and has a biphasic, low-volt current. The neuromuscular stimulator comes with a 5-year warranty against mechanical defects.</a:t>
            </a:r>
            <a:endParaRPr sz="500">
              <a:solidFill>
                <a:schemeClr val="dk1"/>
              </a:solidFill>
            </a:endParaRPr>
          </a:p>
          <a:p>
            <a:pPr indent="0" lvl="0" marL="0" rtl="0" algn="l">
              <a:spcBef>
                <a:spcPts val="1200"/>
              </a:spcBef>
              <a:spcAft>
                <a:spcPts val="0"/>
              </a:spcAft>
              <a:buNone/>
            </a:pPr>
            <a:r>
              <a:rPr lang="en-GB" sz="500">
                <a:solidFill>
                  <a:schemeClr val="dk1"/>
                </a:solidFill>
              </a:rPr>
              <a:t>If are interested in our products make sure to visit our store or</a:t>
            </a:r>
            <a:endParaRPr sz="500">
              <a:solidFill>
                <a:schemeClr val="dk1"/>
              </a:solidFill>
            </a:endParaRPr>
          </a:p>
          <a:p>
            <a:pPr indent="0" lvl="0" marL="0" rtl="0" algn="l">
              <a:spcBef>
                <a:spcPts val="1200"/>
              </a:spcBef>
              <a:spcAft>
                <a:spcPts val="0"/>
              </a:spcAft>
              <a:buNone/>
            </a:pPr>
            <a:r>
              <a:rPr lang="en-GB" sz="500">
                <a:solidFill>
                  <a:schemeClr val="dk1"/>
                </a:solidFill>
              </a:rPr>
              <a:t>Our website- </a:t>
            </a:r>
            <a:r>
              <a:rPr lang="en-GB" sz="500" u="sng">
                <a:solidFill>
                  <a:schemeClr val="hlink"/>
                </a:solidFill>
                <a:hlinkClick r:id="rId4"/>
              </a:rPr>
              <a:t>www.simplyrenting.com</a:t>
            </a:r>
            <a:endParaRPr sz="500">
              <a:solidFill>
                <a:schemeClr val="dk1"/>
              </a:solidFill>
            </a:endParaRPr>
          </a:p>
          <a:p>
            <a:pPr indent="0" lvl="0" marL="0" rtl="0" algn="l">
              <a:spcBef>
                <a:spcPts val="1200"/>
              </a:spcBef>
              <a:spcAft>
                <a:spcPts val="0"/>
              </a:spcAft>
              <a:buClr>
                <a:schemeClr val="dk1"/>
              </a:buClr>
              <a:buSzPts val="1100"/>
              <a:buFont typeface="Arial"/>
              <a:buNone/>
            </a:pPr>
            <a:r>
              <a:rPr lang="en-GB" sz="500">
                <a:solidFill>
                  <a:schemeClr val="dk1"/>
                </a:solidFill>
              </a:rPr>
              <a:t>Product Link-</a:t>
            </a:r>
            <a:r>
              <a:rPr lang="en-GB" sz="500">
                <a:solidFill>
                  <a:schemeClr val="dk1"/>
                </a:solidFill>
                <a:uFill>
                  <a:noFill/>
                </a:uFill>
                <a:hlinkClick r:id="rId5">
                  <a:extLst>
                    <a:ext uri="{A12FA001-AC4F-418D-AE19-62706E023703}">
                      <ahyp:hlinkClr val="tx"/>
                    </a:ext>
                  </a:extLst>
                </a:hlinkClick>
              </a:rPr>
              <a:t> </a:t>
            </a:r>
            <a:r>
              <a:rPr lang="en-GB" sz="500">
                <a:solidFill>
                  <a:schemeClr val="dk1"/>
                </a:solidFill>
              </a:rPr>
              <a:t>https://simplyrenting.com/en/product/tens-unit-tri-mode-timer?v=1035</a:t>
            </a:r>
            <a:endParaRPr sz="500">
              <a:solidFill>
                <a:schemeClr val="dk1"/>
              </a:solidFill>
            </a:endParaRPr>
          </a:p>
          <a:p>
            <a:pPr indent="0" lvl="0" marL="0" rtl="0" algn="l">
              <a:spcBef>
                <a:spcPts val="1200"/>
              </a:spcBef>
              <a:spcAft>
                <a:spcPts val="0"/>
              </a:spcAft>
              <a:buClr>
                <a:schemeClr val="dk1"/>
              </a:buClr>
              <a:buSzPts val="1100"/>
              <a:buFont typeface="Arial"/>
              <a:buNone/>
            </a:pPr>
            <a:r>
              <a:rPr lang="en-GB" sz="500">
                <a:solidFill>
                  <a:schemeClr val="dk1"/>
                </a:solidFill>
              </a:rPr>
              <a:t>#skymedical #simplyrenting </a:t>
            </a:r>
            <a:r>
              <a:rPr lang="en-GB" sz="500">
                <a:solidFill>
                  <a:srgbClr val="555555"/>
                </a:solidFill>
                <a:highlight>
                  <a:srgbClr val="FFFFFF"/>
                </a:highlight>
              </a:rPr>
              <a:t>#medicalsupplies #medical #covid #healthcare #medicalequipment </a:t>
            </a:r>
            <a:r>
              <a:rPr lang="en-GB" sz="5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500">
              <a:solidFill>
                <a:schemeClr val="dk1"/>
              </a:solidFill>
            </a:endParaRPr>
          </a:p>
          <a:p>
            <a:pPr indent="0" lvl="0" marL="0" rtl="0" algn="l">
              <a:lnSpc>
                <a:spcPct val="100000"/>
              </a:lnSpc>
              <a:spcBef>
                <a:spcPts val="1200"/>
              </a:spcBef>
              <a:spcAft>
                <a:spcPts val="1200"/>
              </a:spcAft>
              <a:buNone/>
            </a:pPr>
            <a:r>
              <a:t/>
            </a:r>
            <a:endParaRPr sz="500">
              <a:solidFill>
                <a:srgbClr val="000000"/>
              </a:solidFill>
            </a:endParaRPr>
          </a:p>
        </p:txBody>
      </p:sp>
      <p:sp>
        <p:nvSpPr>
          <p:cNvPr id="196" name="Google Shape;19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97" name="Google Shape;197;p27"/>
          <p:cNvPicPr preferRelativeResize="0"/>
          <p:nvPr/>
        </p:nvPicPr>
        <p:blipFill rotWithShape="1">
          <a:blip r:embed="rId6">
            <a:alphaModFix amt="30000"/>
          </a:blip>
          <a:srcRect b="-579890" l="101870" r="-101870" t="579890"/>
          <a:stretch/>
        </p:blipFill>
        <p:spPr>
          <a:xfrm>
            <a:off x="5272425" y="4362850"/>
            <a:ext cx="3752750" cy="678125"/>
          </a:xfrm>
          <a:prstGeom prst="rect">
            <a:avLst/>
          </a:prstGeom>
          <a:noFill/>
          <a:ln>
            <a:noFill/>
          </a:ln>
        </p:spPr>
      </p:pic>
      <p:sp>
        <p:nvSpPr>
          <p:cNvPr id="198" name="Google Shape;198;p27"/>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199" name="Google Shape;199;p27"/>
          <p:cNvPicPr preferRelativeResize="0"/>
          <p:nvPr/>
        </p:nvPicPr>
        <p:blipFill>
          <a:blip r:embed="rId7">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65" name="Google Shape;65;p14"/>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So Lite Wheelchair Journey Health &amp; lifesyle</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rgbClr val="555555"/>
                </a:solidFill>
                <a:highlight>
                  <a:srgbClr val="FFFFFF"/>
                </a:highlight>
              </a:rPr>
              <a:t>When choosing a wheelchair, it’s good to weigh your options . . . Introducing the So Lite™ Wheelchair—just 16.5 pounds</a:t>
            </a:r>
            <a:endParaRPr sz="600">
              <a:solidFill>
                <a:srgbClr val="555555"/>
              </a:solidFill>
              <a:highlight>
                <a:srgbClr val="FFFFFF"/>
              </a:highlight>
            </a:endParaRPr>
          </a:p>
          <a:p>
            <a:pPr indent="0" lvl="0" marL="0" rtl="0" algn="l">
              <a:spcBef>
                <a:spcPts val="1100"/>
              </a:spcBef>
              <a:spcAft>
                <a:spcPts val="0"/>
              </a:spcAft>
              <a:buClr>
                <a:schemeClr val="dk1"/>
              </a:buClr>
              <a:buSzPts val="1100"/>
              <a:buFont typeface="Arial"/>
              <a:buNone/>
            </a:pPr>
            <a:r>
              <a:rPr lang="en-GB" sz="600">
                <a:solidFill>
                  <a:srgbClr val="555555"/>
                </a:solidFill>
                <a:highlight>
                  <a:srgbClr val="FFFFFF"/>
                </a:highlight>
              </a:rPr>
              <a:t>Ever since their invention in the 17th century, self-propelled wheelchairs have remained too heavy, too clunky, awkward in tight spaces, not very comfortable and hard to transport—but they were and are priceless mobility to those who need them.</a:t>
            </a:r>
            <a:endParaRPr sz="600">
              <a:solidFill>
                <a:srgbClr val="555555"/>
              </a:solidFill>
              <a:highlight>
                <a:srgbClr val="FFFFFF"/>
              </a:highlight>
            </a:endParaRPr>
          </a:p>
          <a:p>
            <a:pPr indent="0" lvl="0" marL="0" rtl="0" algn="l">
              <a:spcBef>
                <a:spcPts val="1100"/>
              </a:spcBef>
              <a:spcAft>
                <a:spcPts val="0"/>
              </a:spcAft>
              <a:buClr>
                <a:schemeClr val="dk1"/>
              </a:buClr>
              <a:buSzPts val="1100"/>
              <a:buFont typeface="Arial"/>
              <a:buNone/>
            </a:pPr>
            <a:r>
              <a:rPr lang="en-GB" sz="600">
                <a:solidFill>
                  <a:srgbClr val="555555"/>
                </a:solidFill>
                <a:highlight>
                  <a:srgbClr val="FFFFFF"/>
                </a:highlight>
              </a:rPr>
              <a:t>That’s why the introduction of the uniquely designed So Lite™ Wheelchair is truly significant—ok, revolutionary! This chair addresses all the problems long associated with wheelchair design and weight while making self-propelled mobility safer, more comfortable, convenient, and attainable. First, it’s super lightweight—the frame weighs 16½ pounds with the quick-release back wheels removed.</a:t>
            </a:r>
            <a:endParaRPr sz="600">
              <a:solidFill>
                <a:srgbClr val="555555"/>
              </a:solidFill>
              <a:highlight>
                <a:srgbClr val="FFFFFF"/>
              </a:highlight>
            </a:endParaRPr>
          </a:p>
          <a:p>
            <a:pPr indent="0" lvl="0" marL="0" rtl="0" algn="l">
              <a:spcBef>
                <a:spcPts val="1200"/>
              </a:spcBef>
              <a:spcAft>
                <a:spcPts val="0"/>
              </a:spcAft>
              <a:buClr>
                <a:schemeClr val="dk1"/>
              </a:buClr>
              <a:buSzPts val="1100"/>
              <a:buFont typeface="Arial"/>
              <a:buNone/>
            </a:pPr>
            <a:r>
              <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uFill>
                  <a:noFill/>
                </a:uFill>
                <a:hlinkClick r:id="rId5">
                  <a:extLst>
                    <a:ext uri="{A12FA001-AC4F-418D-AE19-62706E023703}">
                      <ahyp:hlinkClr val="tx"/>
                    </a:ext>
                  </a:extLst>
                </a:hlinkClick>
              </a:rPr>
              <a:t> </a:t>
            </a:r>
            <a:r>
              <a:rPr lang="en-GB" sz="600">
                <a:solidFill>
                  <a:schemeClr val="dk1"/>
                </a:solidFill>
              </a:rPr>
              <a:t>https://live-skymedical.pantheonsite.io/en/product/so-lite-ultra-light-weight-wheelchair</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66" name="Google Shape;66;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67" name="Google Shape;67;p14"/>
          <p:cNvPicPr preferRelativeResize="0"/>
          <p:nvPr/>
        </p:nvPicPr>
        <p:blipFill rotWithShape="1">
          <a:blip r:embed="rId6">
            <a:alphaModFix amt="30000"/>
          </a:blip>
          <a:srcRect b="-579890" l="101870" r="-101870" t="579890"/>
          <a:stretch/>
        </p:blipFill>
        <p:spPr>
          <a:xfrm>
            <a:off x="5272425" y="4362850"/>
            <a:ext cx="3752750" cy="678125"/>
          </a:xfrm>
          <a:prstGeom prst="rect">
            <a:avLst/>
          </a:prstGeom>
          <a:noFill/>
          <a:ln>
            <a:noFill/>
          </a:ln>
        </p:spPr>
      </p:pic>
      <p:sp>
        <p:nvSpPr>
          <p:cNvPr id="68" name="Google Shape;68;p14"/>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69" name="Google Shape;69;p14"/>
          <p:cNvPicPr preferRelativeResize="0"/>
          <p:nvPr/>
        </p:nvPicPr>
        <p:blipFill>
          <a:blip r:embed="rId7">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5"/>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75" name="Google Shape;75;p15"/>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Full-Electric hospital Bed WeCare</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rgbClr val="555555"/>
                </a:solidFill>
                <a:highlight>
                  <a:srgbClr val="FFFFFF"/>
                </a:highlight>
              </a:rPr>
              <a:t>The Joerns WeCare™ bed offers all the functions and stability of an institutional frame with an easy-to-deliver and assemble package. The split-frame design combines easy, one-person delivery with ultra-low bed height for fall prevention and a full range of options to deliver convenient, effective care in any environment.</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 </a:t>
            </a:r>
            <a:r>
              <a:rPr lang="en-GB" sz="600">
                <a:solidFill>
                  <a:schemeClr val="dk1"/>
                </a:solidFill>
              </a:rPr>
              <a:t>https://live-skymedical.pantheonsite.io/en/product/full-electric-hospital-bed-wecare?v=1369</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76" name="Google Shape;76;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77" name="Google Shape;77;p15"/>
          <p:cNvPicPr preferRelativeResize="0"/>
          <p:nvPr/>
        </p:nvPicPr>
        <p:blipFill rotWithShape="1">
          <a:blip r:embed="rId5">
            <a:alphaModFix amt="30000"/>
          </a:blip>
          <a:srcRect b="-579890" l="101870" r="-101870" t="579890"/>
          <a:stretch/>
        </p:blipFill>
        <p:spPr>
          <a:xfrm>
            <a:off x="5272425" y="4362850"/>
            <a:ext cx="3752750" cy="678125"/>
          </a:xfrm>
          <a:prstGeom prst="rect">
            <a:avLst/>
          </a:prstGeom>
          <a:noFill/>
          <a:ln>
            <a:noFill/>
          </a:ln>
        </p:spPr>
      </p:pic>
      <p:sp>
        <p:nvSpPr>
          <p:cNvPr id="78" name="Google Shape;78;p15"/>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79" name="Google Shape;79;p15"/>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6"/>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85" name="Google Shape;85;p16"/>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GetGo Classic Rollator Walker Standard Size</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rgbClr val="555555"/>
                </a:solidFill>
                <a:highlight>
                  <a:srgbClr val="FFFFFF"/>
                </a:highlight>
              </a:rPr>
              <a:t>NOVA GetGo Classic Rollator Walker (Standard Size), Rolling Walker for Height 5'4" - 6'1", Seat Height is 22.25 Inch, </a:t>
            </a:r>
            <a:endParaRPr sz="600">
              <a:solidFill>
                <a:srgbClr val="555555"/>
              </a:solidFill>
              <a:highlight>
                <a:srgbClr val="FFFFFF"/>
              </a:highlight>
            </a:endParaRPr>
          </a:p>
          <a:p>
            <a:pPr indent="-266700" lvl="0" marL="457200" rtl="0" algn="l">
              <a:spcBef>
                <a:spcPts val="1100"/>
              </a:spcBef>
              <a:spcAft>
                <a:spcPts val="0"/>
              </a:spcAft>
              <a:buClr>
                <a:srgbClr val="555555"/>
              </a:buClr>
              <a:buSzPts val="600"/>
              <a:buChar char="●"/>
            </a:pPr>
            <a:r>
              <a:rPr lang="en-GB" sz="600">
                <a:solidFill>
                  <a:srgbClr val="555555"/>
                </a:solidFill>
                <a:highlight>
                  <a:srgbClr val="FFFFFF"/>
                </a:highlight>
              </a:rPr>
              <a:t>CHOOSE YOUR PERFECT SIZE - CLASSIC STANDARD, JUNIOR &amp; PETITE: The GetGO Classic is a true NOVA classic with our signature design and best features. The GetGo comes in 3 sizes - CLASSIC STANDARD (22.25” Seat Height for Users 5’4” - 6’1”), JUNIOR (18.5” Seat Height for Users 4’10” - 5’4”), and PETITE (18.5” Seat Height for users 4’10” - 5’4” in need of more narrow frame and ultra light rollator). The GetGO also comes with a much-needed bonus feature - The Lock n’ Load, which locks the walker in a folded position, making it much easier to lift in and out of a vehicle or any storage situation.</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WHEELS &amp; BRAKES: Equipped with 6" rubber wheels with a 1" wide base, NOVA's wheels are durable, great for indoor and outdoor use and make the ride smooth and stable. NOVA's patented feather touch hand brakes are uniquely designed for maximum comfort and control. It is easy to engage the brake with a small grip and minimal hand strength.  Parking or locking the brakes takes just a gentle push down on the lever and a pull upwards to release.  Our brakes are backed by the best Brake Warranty with a 5-year warranty on all brake parts</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SEAT &amp; STORAGE:  The 2” thick padded seat is comfortable, durable, and easy to clean.  Seat Dimensions: 13.75"W x 12.75"D. The roomy pouch is great to store and carry personal items - and keeping them secure and out of sight. There is also a small pocket inside the pouch for keys and phones.  Pouch Dimensions: 15.5"W x 9.25"D x 6.25”H</a:t>
            </a:r>
            <a:endParaRPr sz="600">
              <a:solidFill>
                <a:srgbClr val="555555"/>
              </a:solidFill>
              <a:highlight>
                <a:srgbClr val="FFFFFF"/>
              </a:highlight>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rPr>
              <a:t>https://live-skymedical.pantheonsite.io/en/product/getgo-classic-rollator-walker-standard-size?v=1361</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86" name="Google Shape;8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87" name="Google Shape;87;p16"/>
          <p:cNvPicPr preferRelativeResize="0"/>
          <p:nvPr/>
        </p:nvPicPr>
        <p:blipFill rotWithShape="1">
          <a:blip r:embed="rId5">
            <a:alphaModFix amt="30000"/>
          </a:blip>
          <a:srcRect b="-579890" l="101870" r="-101870" t="579890"/>
          <a:stretch/>
        </p:blipFill>
        <p:spPr>
          <a:xfrm>
            <a:off x="5272425" y="4362850"/>
            <a:ext cx="3752750" cy="678125"/>
          </a:xfrm>
          <a:prstGeom prst="rect">
            <a:avLst/>
          </a:prstGeom>
          <a:noFill/>
          <a:ln>
            <a:noFill/>
          </a:ln>
        </p:spPr>
      </p:pic>
      <p:sp>
        <p:nvSpPr>
          <p:cNvPr id="88" name="Google Shape;88;p16"/>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89" name="Google Shape;89;p16"/>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7"/>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95" name="Google Shape;95;p17"/>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Bathroom Bench with Back </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266700" lvl="0" marL="457200" rtl="0" algn="l">
              <a:spcBef>
                <a:spcPts val="1200"/>
              </a:spcBef>
              <a:spcAft>
                <a:spcPts val="0"/>
              </a:spcAft>
              <a:buClr>
                <a:srgbClr val="555555"/>
              </a:buClr>
              <a:buSzPts val="600"/>
              <a:buChar char="●"/>
            </a:pPr>
            <a:r>
              <a:rPr lang="en-GB" sz="600">
                <a:solidFill>
                  <a:srgbClr val="555555"/>
                </a:solidFill>
                <a:highlight>
                  <a:srgbClr val="FFFFFF"/>
                </a:highlight>
              </a:rPr>
              <a:t>Bathroom Bench: Designed to fit just about any style of bathtub, our tub bench for  the bathroom is exceptionally easy to assemble without tools</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Quality Construction: The ultimate shower accessory for daily living, our tub chair for elderly, disabled, and injured individuals is made of durable aluminum and features a comfortable 19.25-inch seat</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Height Adjustable: Designed to fit your unique needs, our adjustable stool has legs that can be adjusted in 1-inch increments</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Secure and Scratchproof: Our bath seat for bathtubs and showers comes equipped with suction-style tips on the legs, providing stability and drainage holes that reduce slipping</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Dimensions: Width: 19.25 Inches x Length: 11.5 Inches; Product Height: 28 Inch (With Back), 19.5 Inch (Without Back); Seat Height: 15.5 Inch - 19.5 Inch; Weight capacity: 300 pounds</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uFill>
                  <a:noFill/>
                </a:uFill>
                <a:hlinkClick r:id="rId5">
                  <a:extLst>
                    <a:ext uri="{A12FA001-AC4F-418D-AE19-62706E023703}">
                      <ahyp:hlinkClr val="tx"/>
                    </a:ext>
                  </a:extLst>
                </a:hlinkClick>
              </a:rPr>
              <a:t> </a:t>
            </a:r>
            <a:r>
              <a:rPr lang="en-GB" sz="600">
                <a:solidFill>
                  <a:schemeClr val="dk1"/>
                </a:solidFill>
              </a:rPr>
              <a:t>https://live-skymedical.pantheonsite.io/en/product/bathroom-bench-back</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96" name="Google Shape;96;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97" name="Google Shape;97;p17"/>
          <p:cNvPicPr preferRelativeResize="0"/>
          <p:nvPr/>
        </p:nvPicPr>
        <p:blipFill rotWithShape="1">
          <a:blip r:embed="rId6">
            <a:alphaModFix amt="30000"/>
          </a:blip>
          <a:srcRect b="-579890" l="101870" r="-101870" t="579890"/>
          <a:stretch/>
        </p:blipFill>
        <p:spPr>
          <a:xfrm>
            <a:off x="5272425" y="4362850"/>
            <a:ext cx="3752750" cy="678125"/>
          </a:xfrm>
          <a:prstGeom prst="rect">
            <a:avLst/>
          </a:prstGeom>
          <a:noFill/>
          <a:ln>
            <a:noFill/>
          </a:ln>
        </p:spPr>
      </p:pic>
      <p:sp>
        <p:nvSpPr>
          <p:cNvPr id="98" name="Google Shape;98;p17"/>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99" name="Google Shape;99;p17"/>
          <p:cNvPicPr preferRelativeResize="0"/>
          <p:nvPr/>
        </p:nvPicPr>
        <p:blipFill>
          <a:blip r:embed="rId7">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8"/>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05" name="Google Shape;105;p18"/>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Kidz Pediatric Wheelchair</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0" lvl="0" marL="0" rtl="0" algn="l">
              <a:spcBef>
                <a:spcPts val="1200"/>
              </a:spcBef>
              <a:spcAft>
                <a:spcPts val="0"/>
              </a:spcAft>
              <a:buNone/>
            </a:pPr>
            <a:r>
              <a:rPr lang="en-GB" sz="600">
                <a:solidFill>
                  <a:schemeClr val="dk1"/>
                </a:solidFill>
              </a:rPr>
              <a:t>DJUSTABLE COMPRESSION THERAPY</a:t>
            </a:r>
            <a:endParaRPr sz="600">
              <a:solidFill>
                <a:schemeClr val="dk1"/>
              </a:solidFill>
            </a:endParaRPr>
          </a:p>
          <a:p>
            <a:pPr indent="-266700" lvl="0" marL="457200" rtl="0" algn="l">
              <a:spcBef>
                <a:spcPts val="1200"/>
              </a:spcBef>
              <a:spcAft>
                <a:spcPts val="0"/>
              </a:spcAft>
              <a:buClr>
                <a:srgbClr val="555555"/>
              </a:buClr>
              <a:buSzPts val="600"/>
              <a:buChar char="●"/>
            </a:pPr>
            <a:r>
              <a:rPr lang="en-GB" sz="600">
                <a:solidFill>
                  <a:srgbClr val="555555"/>
                </a:solidFill>
                <a:highlight>
                  <a:srgbClr val="FFFFFF"/>
                </a:highlight>
              </a:rPr>
              <a:t>Adjustable telescoping handles for caregiver comfort.</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Durable vinyl upholstery.</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Treaded, flat-free tires for safe riding.</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Anti-tippers included.</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Standard dual axle allows for easy adjustment of seat height to hemi level.</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Armrests and calf pads are upholstered and padded.</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Flip-back arms.</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Arm style: swing back desk length permanent; Leg style: detachable elevating legrests.</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Seat size 14" x 12" (36 cm x 30 cm).</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300 lb. weight capacity</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SKU: </a:t>
            </a:r>
            <a:br>
              <a:rPr lang="en-GB" sz="600">
                <a:solidFill>
                  <a:srgbClr val="555555"/>
                </a:solidFill>
                <a:highlight>
                  <a:srgbClr val="FFFFFF"/>
                </a:highlight>
              </a:rPr>
            </a:br>
            <a:r>
              <a:rPr lang="en-GB" sz="600">
                <a:solidFill>
                  <a:srgbClr val="555555"/>
                </a:solidFill>
                <a:highlight>
                  <a:srgbClr val="FFFFFF"/>
                </a:highlight>
              </a:rPr>
              <a:t>KPD2N22S  12" Wide Kidz Pediatric Wheelchair</a:t>
            </a:r>
            <a:endParaRPr sz="600">
              <a:solidFill>
                <a:srgbClr val="555555"/>
              </a:solidFill>
              <a:highlight>
                <a:srgbClr val="FFFFFF"/>
              </a:highlight>
            </a:endParaRPr>
          </a:p>
          <a:p>
            <a:pPr indent="0" lvl="0" marL="0" rtl="0" algn="l">
              <a:spcBef>
                <a:spcPts val="1200"/>
              </a:spcBef>
              <a:spcAft>
                <a:spcPts val="0"/>
              </a:spcAft>
              <a:buClr>
                <a:schemeClr val="dk1"/>
              </a:buClr>
              <a:buSzPts val="1100"/>
              <a:buFont typeface="Arial"/>
              <a:buNone/>
            </a:pPr>
            <a:r>
              <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uFill>
                  <a:noFill/>
                </a:uFill>
                <a:hlinkClick r:id="rId5">
                  <a:extLst>
                    <a:ext uri="{A12FA001-AC4F-418D-AE19-62706E023703}">
                      <ahyp:hlinkClr val="tx"/>
                    </a:ext>
                  </a:extLst>
                </a:hlinkClick>
              </a:rPr>
              <a:t> </a:t>
            </a:r>
            <a:r>
              <a:rPr lang="en-GB" sz="600">
                <a:solidFill>
                  <a:schemeClr val="dk1"/>
                </a:solidFill>
              </a:rPr>
              <a:t>https://simplyrenting.com/en/product/kidz-pediatric-wheelchair-k?v=1230</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106" name="Google Shape;10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07" name="Google Shape;107;p18"/>
          <p:cNvPicPr preferRelativeResize="0"/>
          <p:nvPr/>
        </p:nvPicPr>
        <p:blipFill rotWithShape="1">
          <a:blip r:embed="rId6">
            <a:alphaModFix amt="30000"/>
          </a:blip>
          <a:srcRect b="-579890" l="101870" r="-101870" t="579890"/>
          <a:stretch/>
        </p:blipFill>
        <p:spPr>
          <a:xfrm>
            <a:off x="5272425" y="4362850"/>
            <a:ext cx="3752750" cy="678125"/>
          </a:xfrm>
          <a:prstGeom prst="rect">
            <a:avLst/>
          </a:prstGeom>
          <a:noFill/>
          <a:ln>
            <a:noFill/>
          </a:ln>
        </p:spPr>
      </p:pic>
      <p:sp>
        <p:nvSpPr>
          <p:cNvPr id="108" name="Google Shape;108;p18"/>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109" name="Google Shape;109;p18"/>
          <p:cNvPicPr preferRelativeResize="0"/>
          <p:nvPr/>
        </p:nvPicPr>
        <p:blipFill>
          <a:blip r:embed="rId7">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9"/>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15" name="Google Shape;115;p19"/>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CPAP Tubing DreamStation</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266700" lvl="0" marL="457200" rtl="0" algn="l">
              <a:spcBef>
                <a:spcPts val="1200"/>
              </a:spcBef>
              <a:spcAft>
                <a:spcPts val="0"/>
              </a:spcAft>
              <a:buClr>
                <a:srgbClr val="555555"/>
              </a:buClr>
              <a:buSzPts val="600"/>
              <a:buChar char="●"/>
            </a:pPr>
            <a:r>
              <a:rPr lang="en-GB" sz="600">
                <a:solidFill>
                  <a:srgbClr val="555555"/>
                </a:solidFill>
                <a:highlight>
                  <a:srgbClr val="FFFFFF"/>
                </a:highlight>
              </a:rPr>
              <a:t>CPAP Tubing DreamStation 6 Foot Length Tubing heated nonheated</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The 15 mm Heated Slim Tube is the replacement for all Respironics DreamStation CPAP, APAP, and BiPAP machines with Heated Humidifier</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Air temperature in the tube can be set between 0 and 5 when connected to the humidifier.</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No heat will produce on 0 heat setting.</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This Respironics Heated Tubing delivers desired air temperature while you sleep</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Even though it is 15 mm Connector it will attach to any 22 mm CPAP machines</a:t>
            </a:r>
            <a:endParaRPr sz="600">
              <a:solidFill>
                <a:srgbClr val="555555"/>
              </a:solidFill>
              <a:highlight>
                <a:srgbClr val="FFFFFF"/>
              </a:highlight>
            </a:endParaRPr>
          </a:p>
          <a:p>
            <a:pPr indent="0" lvl="0" marL="0" rtl="0" algn="l">
              <a:spcBef>
                <a:spcPts val="1200"/>
              </a:spcBef>
              <a:spcAft>
                <a:spcPts val="0"/>
              </a:spcAft>
              <a:buClr>
                <a:schemeClr val="dk1"/>
              </a:buClr>
              <a:buSzPts val="1100"/>
              <a:buFont typeface="Arial"/>
              <a:buNone/>
            </a:pPr>
            <a:r>
              <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rPr>
              <a:t>https://simplyrenting.com/en/product/cpap-tubing-dreamstation?v=1209</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116" name="Google Shape;11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17" name="Google Shape;117;p19"/>
          <p:cNvPicPr preferRelativeResize="0"/>
          <p:nvPr/>
        </p:nvPicPr>
        <p:blipFill rotWithShape="1">
          <a:blip r:embed="rId5">
            <a:alphaModFix amt="30000"/>
          </a:blip>
          <a:srcRect b="-579890" l="101870" r="-101870" t="579890"/>
          <a:stretch/>
        </p:blipFill>
        <p:spPr>
          <a:xfrm>
            <a:off x="5272425" y="4362850"/>
            <a:ext cx="3752750" cy="678125"/>
          </a:xfrm>
          <a:prstGeom prst="rect">
            <a:avLst/>
          </a:prstGeom>
          <a:noFill/>
          <a:ln>
            <a:noFill/>
          </a:ln>
        </p:spPr>
      </p:pic>
      <p:sp>
        <p:nvSpPr>
          <p:cNvPr id="118" name="Google Shape;118;p19"/>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119" name="Google Shape;119;p19"/>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0"/>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25" name="Google Shape;125;p20"/>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OLED Fingertip Pulse Oximeter</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266700" lvl="0" marL="457200" rtl="0" algn="l">
              <a:spcBef>
                <a:spcPts val="1200"/>
              </a:spcBef>
              <a:spcAft>
                <a:spcPts val="0"/>
              </a:spcAft>
              <a:buClr>
                <a:srgbClr val="555555"/>
              </a:buClr>
              <a:buSzPts val="600"/>
              <a:buChar char="●"/>
            </a:pPr>
            <a:r>
              <a:rPr lang="en-GB" sz="600">
                <a:solidFill>
                  <a:srgbClr val="555555"/>
                </a:solidFill>
                <a:highlight>
                  <a:srgbClr val="FFFFFF"/>
                </a:highlight>
              </a:rPr>
              <a:t>OLED Fingertip Pulse Oximeter</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Small, lightweight finger clip with a bright OLED display and 7 viewing directions designed to quickly read SpO2 and patient heart rate</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Complete with lanyard, instructions, and 2 AAA batteries with 24-hour continuous use</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Prescription required to purchase</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FDA cleared for medical use</a:t>
            </a:r>
            <a:endParaRPr sz="600">
              <a:solidFill>
                <a:srgbClr val="555555"/>
              </a:solidFill>
              <a:highlight>
                <a:srgbClr val="FFFFFF"/>
              </a:highlight>
            </a:endParaRPr>
          </a:p>
          <a:p>
            <a:pPr indent="0" lvl="0" marL="0" rtl="0" algn="l">
              <a:spcBef>
                <a:spcPts val="1200"/>
              </a:spcBef>
              <a:spcAft>
                <a:spcPts val="0"/>
              </a:spcAft>
              <a:buClr>
                <a:schemeClr val="dk1"/>
              </a:buClr>
              <a:buSzPts val="1100"/>
              <a:buFont typeface="Arial"/>
              <a:buNone/>
            </a:pPr>
            <a:r>
              <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a:t>
            </a:r>
            <a:r>
              <a:rPr lang="en-GB" sz="600">
                <a:solidFill>
                  <a:schemeClr val="dk1"/>
                </a:solidFill>
                <a:uFill>
                  <a:noFill/>
                </a:uFill>
                <a:hlinkClick r:id="rId5">
                  <a:extLst>
                    <a:ext uri="{A12FA001-AC4F-418D-AE19-62706E023703}">
                      <ahyp:hlinkClr val="tx"/>
                    </a:ext>
                  </a:extLst>
                </a:hlinkClick>
              </a:rPr>
              <a:t> </a:t>
            </a:r>
            <a:r>
              <a:rPr lang="en-GB" sz="600">
                <a:solidFill>
                  <a:schemeClr val="dk1"/>
                </a:solidFill>
              </a:rPr>
              <a:t>https://simplyrenting.com/en/product/pulse-oximeter-fingertip?v=1139</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126" name="Google Shape;12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27" name="Google Shape;127;p20"/>
          <p:cNvPicPr preferRelativeResize="0"/>
          <p:nvPr/>
        </p:nvPicPr>
        <p:blipFill rotWithShape="1">
          <a:blip r:embed="rId6">
            <a:alphaModFix amt="30000"/>
          </a:blip>
          <a:srcRect b="-579890" l="101870" r="-101870" t="579890"/>
          <a:stretch/>
        </p:blipFill>
        <p:spPr>
          <a:xfrm>
            <a:off x="5272425" y="4362850"/>
            <a:ext cx="3752750" cy="678125"/>
          </a:xfrm>
          <a:prstGeom prst="rect">
            <a:avLst/>
          </a:prstGeom>
          <a:noFill/>
          <a:ln>
            <a:noFill/>
          </a:ln>
        </p:spPr>
      </p:pic>
      <p:sp>
        <p:nvSpPr>
          <p:cNvPr id="128" name="Google Shape;128;p20"/>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129" name="Google Shape;129;p20"/>
          <p:cNvPicPr preferRelativeResize="0"/>
          <p:nvPr/>
        </p:nvPicPr>
        <p:blipFill>
          <a:blip r:embed="rId7">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1"/>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35" name="Google Shape;135;p21"/>
          <p:cNvSpPr txBox="1"/>
          <p:nvPr>
            <p:ph idx="4294967295" type="subTitle"/>
          </p:nvPr>
        </p:nvSpPr>
        <p:spPr>
          <a:xfrm>
            <a:off x="5272475" y="152400"/>
            <a:ext cx="3833400" cy="43419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600">
                <a:solidFill>
                  <a:srgbClr val="333333"/>
                </a:solidFill>
                <a:highlight>
                  <a:srgbClr val="FFFFFF"/>
                </a:highlight>
              </a:rPr>
              <a:t>European-Style Aluminum Rollators</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Features and Benefits -</a:t>
            </a:r>
            <a:endParaRPr sz="600">
              <a:solidFill>
                <a:schemeClr val="dk1"/>
              </a:solidFill>
            </a:endParaRPr>
          </a:p>
          <a:p>
            <a:pPr indent="-266700" lvl="0" marL="457200" rtl="0" algn="l">
              <a:spcBef>
                <a:spcPts val="1200"/>
              </a:spcBef>
              <a:spcAft>
                <a:spcPts val="0"/>
              </a:spcAft>
              <a:buClr>
                <a:srgbClr val="555555"/>
              </a:buClr>
              <a:buSzPts val="600"/>
              <a:buChar char="●"/>
            </a:pPr>
            <a:r>
              <a:rPr lang="en-GB" sz="600">
                <a:solidFill>
                  <a:srgbClr val="555555"/>
                </a:solidFill>
                <a:highlight>
                  <a:srgbClr val="FFFFFF"/>
                </a:highlight>
              </a:rPr>
              <a:t>European-style rollators feature a lightweight aluminum frame</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Fold horizontally for easy storage</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300 lb. weight capacity</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Storage bag included</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Guardian rollator </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European-style rollators feature a lightweight aluminum frame</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Fold horizontally for easy storage</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300 lb. weight capacity</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Storage bag included</a:t>
            </a:r>
            <a:endParaRPr sz="600">
              <a:solidFill>
                <a:srgbClr val="555555"/>
              </a:solidFill>
              <a:highlight>
                <a:srgbClr val="FFFFFF"/>
              </a:highlight>
            </a:endParaRPr>
          </a:p>
          <a:p>
            <a:pPr indent="-266700" lvl="0" marL="457200" rtl="0" algn="l">
              <a:spcBef>
                <a:spcPts val="0"/>
              </a:spcBef>
              <a:spcAft>
                <a:spcPts val="0"/>
              </a:spcAft>
              <a:buClr>
                <a:srgbClr val="555555"/>
              </a:buClr>
              <a:buSzPts val="600"/>
              <a:buChar char="●"/>
            </a:pPr>
            <a:r>
              <a:rPr lang="en-GB" sz="600">
                <a:solidFill>
                  <a:srgbClr val="555555"/>
                </a:solidFill>
                <a:highlight>
                  <a:srgbClr val="FFFFFF"/>
                </a:highlight>
              </a:rPr>
              <a:t>Travel in style with the sleek design of the </a:t>
            </a:r>
            <a:r>
              <a:rPr i="1" lang="en-GB" sz="600">
                <a:solidFill>
                  <a:srgbClr val="555555"/>
                </a:solidFill>
                <a:highlight>
                  <a:srgbClr val="FFFFFF"/>
                </a:highlight>
              </a:rPr>
              <a:t>Euro</a:t>
            </a:r>
            <a:r>
              <a:rPr lang="en-GB" sz="600">
                <a:solidFill>
                  <a:srgbClr val="555555"/>
                </a:solidFill>
                <a:highlight>
                  <a:srgbClr val="FFFFFF"/>
                </a:highlight>
              </a:rPr>
              <a:t>-</a:t>
            </a:r>
            <a:r>
              <a:rPr i="1" lang="en-GB" sz="600">
                <a:solidFill>
                  <a:srgbClr val="555555"/>
                </a:solidFill>
                <a:highlight>
                  <a:srgbClr val="FFFFFF"/>
                </a:highlight>
              </a:rPr>
              <a:t>style </a:t>
            </a:r>
            <a:endParaRPr sz="600">
              <a:solidFill>
                <a:schemeClr val="dk1"/>
              </a:solidFill>
            </a:endParaRPr>
          </a:p>
          <a:p>
            <a:pPr indent="0" lvl="0" marL="0" rtl="0" algn="l">
              <a:spcBef>
                <a:spcPts val="1200"/>
              </a:spcBef>
              <a:spcAft>
                <a:spcPts val="0"/>
              </a:spcAft>
              <a:buNone/>
            </a:pPr>
            <a:r>
              <a:rPr lang="en-GB" sz="600">
                <a:solidFill>
                  <a:schemeClr val="dk1"/>
                </a:solidFill>
              </a:rPr>
              <a:t>If are interested in our products make sure to visit our store or</a:t>
            </a:r>
            <a:endParaRPr sz="600">
              <a:solidFill>
                <a:schemeClr val="dk1"/>
              </a:solidFill>
            </a:endParaRPr>
          </a:p>
          <a:p>
            <a:pPr indent="0" lvl="0" marL="0" rtl="0" algn="l">
              <a:spcBef>
                <a:spcPts val="1200"/>
              </a:spcBef>
              <a:spcAft>
                <a:spcPts val="0"/>
              </a:spcAft>
              <a:buNone/>
            </a:pPr>
            <a:r>
              <a:rPr lang="en-GB" sz="600">
                <a:solidFill>
                  <a:schemeClr val="dk1"/>
                </a:solidFill>
              </a:rPr>
              <a:t>Our website- </a:t>
            </a:r>
            <a:r>
              <a:rPr lang="en-GB" sz="600" u="sng">
                <a:solidFill>
                  <a:schemeClr val="hlink"/>
                </a:solidFill>
                <a:hlinkClick r:id="rId4"/>
              </a:rPr>
              <a:t>www.simplyrenting.com</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Product Link- </a:t>
            </a:r>
            <a:r>
              <a:rPr lang="en-GB" sz="600">
                <a:solidFill>
                  <a:schemeClr val="dk1"/>
                </a:solidFill>
              </a:rPr>
              <a:t>https://simplyrenting.com/en/product/euro-style-rolling-walker?v=1236</a:t>
            </a:r>
            <a:endParaRPr sz="600">
              <a:solidFill>
                <a:schemeClr val="dk1"/>
              </a:solidFill>
            </a:endParaRPr>
          </a:p>
          <a:p>
            <a:pPr indent="0" lvl="0" marL="0" rtl="0" algn="l">
              <a:spcBef>
                <a:spcPts val="1200"/>
              </a:spcBef>
              <a:spcAft>
                <a:spcPts val="0"/>
              </a:spcAft>
              <a:buClr>
                <a:schemeClr val="dk1"/>
              </a:buClr>
              <a:buSzPts val="1100"/>
              <a:buFont typeface="Arial"/>
              <a:buNone/>
            </a:pPr>
            <a:r>
              <a:rPr lang="en-GB" sz="600">
                <a:solidFill>
                  <a:schemeClr val="dk1"/>
                </a:solidFill>
              </a:rPr>
              <a:t>#skymedical #simplyrenting </a:t>
            </a:r>
            <a:r>
              <a:rPr lang="en-GB" sz="600">
                <a:solidFill>
                  <a:srgbClr val="555555"/>
                </a:solidFill>
                <a:highlight>
                  <a:srgbClr val="FFFFFF"/>
                </a:highlight>
              </a:rPr>
              <a:t>#medicalsupplies #medical #covid #healthcare #medicalequipment </a:t>
            </a:r>
            <a:r>
              <a:rPr lang="en-GB" sz="600">
                <a:solidFill>
                  <a:schemeClr val="dk1"/>
                </a:solidFill>
              </a:rPr>
              <a:t> #medical #healthcare #lifestyle #medicaldoctor #health #Healthcare #healthcarecenters #hospitalequipment #athlete #wheelchair #wheelchairuser #disability #wheelchairs #spinalcordinjuryrecovery #recovery #powerliftchair #powerscooter #kneewalker #pulseoximeter #oximeter #scooterrental #hospitalbed #mobilityscooter</a:t>
            </a:r>
            <a:endParaRPr sz="600">
              <a:solidFill>
                <a:schemeClr val="dk1"/>
              </a:solidFill>
            </a:endParaRPr>
          </a:p>
          <a:p>
            <a:pPr indent="0" lvl="0" marL="0" rtl="0" algn="l">
              <a:lnSpc>
                <a:spcPct val="100000"/>
              </a:lnSpc>
              <a:spcBef>
                <a:spcPts val="1200"/>
              </a:spcBef>
              <a:spcAft>
                <a:spcPts val="1200"/>
              </a:spcAft>
              <a:buNone/>
            </a:pPr>
            <a:r>
              <a:t/>
            </a:r>
            <a:endParaRPr sz="600">
              <a:solidFill>
                <a:srgbClr val="000000"/>
              </a:solidFill>
            </a:endParaRPr>
          </a:p>
        </p:txBody>
      </p:sp>
      <p:sp>
        <p:nvSpPr>
          <p:cNvPr id="136" name="Google Shape;13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37" name="Google Shape;137;p21"/>
          <p:cNvPicPr preferRelativeResize="0"/>
          <p:nvPr/>
        </p:nvPicPr>
        <p:blipFill rotWithShape="1">
          <a:blip r:embed="rId5">
            <a:alphaModFix amt="30000"/>
          </a:blip>
          <a:srcRect b="-579890" l="101870" r="-101870" t="579890"/>
          <a:stretch/>
        </p:blipFill>
        <p:spPr>
          <a:xfrm>
            <a:off x="5272425" y="4362850"/>
            <a:ext cx="3752750" cy="678125"/>
          </a:xfrm>
          <a:prstGeom prst="rect">
            <a:avLst/>
          </a:prstGeom>
          <a:noFill/>
          <a:ln>
            <a:noFill/>
          </a:ln>
        </p:spPr>
      </p:pic>
      <p:sp>
        <p:nvSpPr>
          <p:cNvPr id="138" name="Google Shape;138;p21"/>
          <p:cNvSpPr txBox="1"/>
          <p:nvPr>
            <p:ph idx="4294967295" type="subTitle"/>
          </p:nvPr>
        </p:nvSpPr>
        <p:spPr>
          <a:xfrm>
            <a:off x="7755375" y="4647375"/>
            <a:ext cx="1269900" cy="393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Clr>
                <a:schemeClr val="dk1"/>
              </a:buClr>
              <a:buSzPct val="78571"/>
              <a:buFont typeface="Arial"/>
              <a:buNone/>
            </a:pPr>
            <a:r>
              <a:rPr lang="en-GB" sz="1400">
                <a:latin typeface="Arial"/>
                <a:ea typeface="Arial"/>
                <a:cs typeface="Arial"/>
                <a:sym typeface="Arial"/>
              </a:rPr>
              <a:t> Feedback here:</a:t>
            </a:r>
            <a:endParaRPr sz="1400">
              <a:latin typeface="Arial"/>
              <a:ea typeface="Arial"/>
              <a:cs typeface="Arial"/>
              <a:sym typeface="Arial"/>
            </a:endParaRPr>
          </a:p>
        </p:txBody>
      </p:sp>
      <p:pic>
        <p:nvPicPr>
          <p:cNvPr id="139" name="Google Shape;139;p21"/>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