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</p:sldMasterIdLst>
  <p:notesMasterIdLst>
    <p:notesMasterId r:id="rId7"/>
  </p:notesMasterIdLst>
  <p:handoutMasterIdLst>
    <p:handoutMasterId r:id="rId8"/>
  </p:handoutMasterIdLst>
  <p:sldIdLst>
    <p:sldId id="564" r:id="rId2"/>
    <p:sldId id="565" r:id="rId3"/>
    <p:sldId id="569" r:id="rId4"/>
    <p:sldId id="570" r:id="rId5"/>
    <p:sldId id="571" r:id="rId6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Nunito Sans" pitchFamily="2" charset="0"/>
      <p:regular r:id="rId17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boldItalic r:id="rId27"/>
    </p:embeddedFont>
    <p:embeddedFont>
      <p:font typeface="Roboto Slab" pitchFamily="2" charset="0"/>
      <p:regular r:id="rId28"/>
      <p:bold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  <p15:guide id="3" pos="312" userDrawn="1">
          <p15:clr>
            <a:srgbClr val="A4A3A4"/>
          </p15:clr>
        </p15:guide>
        <p15:guide id="4" pos="11205" userDrawn="1">
          <p15:clr>
            <a:srgbClr val="A4A3A4"/>
          </p15:clr>
        </p15:guide>
        <p15:guide id="5" orient="horz" pos="192" userDrawn="1">
          <p15:clr>
            <a:srgbClr val="A4A3A4"/>
          </p15:clr>
        </p15:guide>
        <p15:guide id="6" orient="horz" pos="6288" userDrawn="1">
          <p15:clr>
            <a:srgbClr val="A4A3A4"/>
          </p15:clr>
        </p15:guide>
        <p15:guide id="7" pos="5448" userDrawn="1">
          <p15:clr>
            <a:srgbClr val="A4A3A4"/>
          </p15:clr>
        </p15:guide>
        <p15:guide id="8" pos="6072" userDrawn="1">
          <p15:clr>
            <a:srgbClr val="A4A3A4"/>
          </p15:clr>
        </p15:guide>
        <p15:guide id="9" pos="2664" userDrawn="1">
          <p15:clr>
            <a:srgbClr val="A4A3A4"/>
          </p15:clr>
        </p15:guide>
        <p15:guide id="10" pos="3024" userDrawn="1">
          <p15:clr>
            <a:srgbClr val="A4A3A4"/>
          </p15:clr>
        </p15:guide>
        <p15:guide id="11" pos="8472" userDrawn="1">
          <p15:clr>
            <a:srgbClr val="A4A3A4"/>
          </p15:clr>
        </p15:guide>
        <p15:guide id="12" pos="8832" userDrawn="1">
          <p15:clr>
            <a:srgbClr val="A4A3A4"/>
          </p15:clr>
        </p15:guide>
        <p15:guide id="13" orient="horz" pos="1536" userDrawn="1">
          <p15:clr>
            <a:srgbClr val="A4A3A4"/>
          </p15:clr>
        </p15:guide>
        <p15:guide id="14" orient="horz" pos="1896" userDrawn="1">
          <p15:clr>
            <a:srgbClr val="A4A3A4"/>
          </p15:clr>
        </p15:guide>
        <p15:guide id="15" orient="horz" pos="4584" userDrawn="1">
          <p15:clr>
            <a:srgbClr val="A4A3A4"/>
          </p15:clr>
        </p15:guide>
        <p15:guide id="16" orient="horz" pos="4944" userDrawn="1">
          <p15:clr>
            <a:srgbClr val="A4A3A4"/>
          </p15:clr>
        </p15:guide>
        <p15:guide id="17" pos="480" userDrawn="1">
          <p15:clr>
            <a:srgbClr val="A4A3A4"/>
          </p15:clr>
        </p15:guide>
        <p15:guide id="18" pos="11040" userDrawn="1">
          <p15:clr>
            <a:srgbClr val="A4A3A4"/>
          </p15:clr>
        </p15:guide>
        <p15:guide id="19" orient="horz" pos="5952" userDrawn="1">
          <p15:clr>
            <a:srgbClr val="A4A3A4"/>
          </p15:clr>
        </p15:guide>
        <p15:guide id="20" orient="horz" pos="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6FC"/>
    <a:srgbClr val="1261A0"/>
    <a:srgbClr val="58CCED"/>
    <a:srgbClr val="D93234"/>
    <a:srgbClr val="FF0D0D"/>
    <a:srgbClr val="FCF4F4"/>
    <a:srgbClr val="F7E1E1"/>
    <a:srgbClr val="4C0000"/>
    <a:srgbClr val="EF3E42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90930" autoAdjust="0"/>
  </p:normalViewPr>
  <p:slideViewPr>
    <p:cSldViewPr snapToGrid="0">
      <p:cViewPr varScale="1">
        <p:scale>
          <a:sx n="50" d="100"/>
          <a:sy n="50" d="100"/>
        </p:scale>
        <p:origin x="782" y="72"/>
      </p:cViewPr>
      <p:guideLst>
        <p:guide orient="horz" pos="3240"/>
        <p:guide pos="5760"/>
        <p:guide pos="312"/>
        <p:guide pos="11205"/>
        <p:guide orient="horz" pos="192"/>
        <p:guide orient="horz" pos="6288"/>
        <p:guide pos="5448"/>
        <p:guide pos="6072"/>
        <p:guide pos="2664"/>
        <p:guide pos="3024"/>
        <p:guide pos="8472"/>
        <p:guide pos="8832"/>
        <p:guide orient="horz" pos="1536"/>
        <p:guide orient="horz" pos="1896"/>
        <p:guide orient="horz" pos="4584"/>
        <p:guide orient="horz" pos="4944"/>
        <p:guide pos="480"/>
        <p:guide pos="11040"/>
        <p:guide orient="horz" pos="5952"/>
        <p:guide orient="horz" pos="5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6144"/>
    </p:cViewPr>
  </p:sorterViewPr>
  <p:notesViewPr>
    <p:cSldViewPr snapToGrid="0" showGuides="1">
      <p:cViewPr varScale="1">
        <p:scale>
          <a:sx n="85" d="100"/>
          <a:sy n="85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presProps" Target="presProps.xml"/><Relationship Id="rId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B80D4-9131-4CF7-91AF-C15870A52E7D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C161A-BB01-412D-AEED-DEA32A9E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06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49ABE-EA7F-46DB-A25A-084C67BECAE7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38EFB-67E9-4F3D-9DC5-90D203141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38EFB-67E9-4F3D-9DC5-90D203141A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0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D9E542-5441-4FD5-B5AF-E85D98887E5A}"/>
              </a:ext>
            </a:extLst>
          </p:cNvPr>
          <p:cNvSpPr txBox="1"/>
          <p:nvPr userDrawn="1"/>
        </p:nvSpPr>
        <p:spPr>
          <a:xfrm>
            <a:off x="16853280" y="9541604"/>
            <a:ext cx="741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53AF736-7E02-453C-8401-EE2FD8C15F14}" type="slidenum">
              <a:rPr lang="en-US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Nunito Sans" pitchFamily="2" charset="0"/>
                <a:ea typeface="Roboto" panose="02000000000000000000" pitchFamily="2" charset="0"/>
                <a:cs typeface="Noto Sans" panose="020B0502040504020204" pitchFamily="34" charset="0"/>
              </a:rPr>
              <a:t>‹#›</a:t>
            </a:fld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Nunito Sans" pitchFamily="2" charset="0"/>
              <a:ea typeface="Roboto" panose="02000000000000000000" pitchFamily="2" charset="0"/>
              <a:cs typeface="Noto Sans" panose="020B050204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B202B-B8F0-4BAA-AAFA-3A4CAA4A0B65}"/>
              </a:ext>
            </a:extLst>
          </p:cNvPr>
          <p:cNvSpPr txBox="1"/>
          <p:nvPr userDrawn="1"/>
        </p:nvSpPr>
        <p:spPr>
          <a:xfrm>
            <a:off x="15499051" y="9508262"/>
            <a:ext cx="1579562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unito Sans" pitchFamily="2" charset="0"/>
                <a:ea typeface="Roboto" panose="02000000000000000000" pitchFamily="2" charset="0"/>
                <a:cs typeface="Noto Sans" panose="020B0502040504020204" pitchFamily="34" charset="0"/>
              </a:rPr>
              <a:t>Page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A31C6-F204-4E81-AEA4-62B24DC21A86}"/>
              </a:ext>
            </a:extLst>
          </p:cNvPr>
          <p:cNvSpPr txBox="1"/>
          <p:nvPr userDrawn="1"/>
        </p:nvSpPr>
        <p:spPr>
          <a:xfrm>
            <a:off x="657224" y="9508263"/>
            <a:ext cx="2949576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Nunito Sans" pitchFamily="2" charset="0"/>
                <a:ea typeface="Roboto" panose="02000000000000000000" pitchFamily="2" charset="0"/>
                <a:cs typeface="Noto Sans" panose="020B0502040504020204" pitchFamily="34" charset="0"/>
              </a:rPr>
              <a:t>www.skymedicalsupplies.net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710" y="304800"/>
            <a:ext cx="1265289" cy="14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D9E542-5441-4FD5-B5AF-E85D98887E5A}"/>
              </a:ext>
            </a:extLst>
          </p:cNvPr>
          <p:cNvSpPr txBox="1"/>
          <p:nvPr userDrawn="1"/>
        </p:nvSpPr>
        <p:spPr>
          <a:xfrm>
            <a:off x="16853280" y="9541604"/>
            <a:ext cx="741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53AF736-7E02-453C-8401-EE2FD8C15F14}" type="slidenum">
              <a:rPr lang="en-US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Nunito Sans" pitchFamily="2" charset="0"/>
                <a:ea typeface="Roboto" panose="02000000000000000000" pitchFamily="2" charset="0"/>
                <a:cs typeface="Noto Sans" panose="020B0502040504020204" pitchFamily="34" charset="0"/>
              </a:rPr>
              <a:t>‹#›</a:t>
            </a:fld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Nunito Sans" pitchFamily="2" charset="0"/>
              <a:ea typeface="Roboto" panose="02000000000000000000" pitchFamily="2" charset="0"/>
              <a:cs typeface="Noto Sans" panose="020B050204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B202B-B8F0-4BAA-AAFA-3A4CAA4A0B65}"/>
              </a:ext>
            </a:extLst>
          </p:cNvPr>
          <p:cNvSpPr txBox="1"/>
          <p:nvPr userDrawn="1"/>
        </p:nvSpPr>
        <p:spPr>
          <a:xfrm>
            <a:off x="15499051" y="9508262"/>
            <a:ext cx="1579562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Nunito Sans" pitchFamily="2" charset="0"/>
                <a:ea typeface="Roboto" panose="02000000000000000000" pitchFamily="2" charset="0"/>
                <a:cs typeface="Noto Sans" panose="020B0502040504020204" pitchFamily="34" charset="0"/>
              </a:rPr>
              <a:t>Page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A31C6-F204-4E81-AEA4-62B24DC21A86}"/>
              </a:ext>
            </a:extLst>
          </p:cNvPr>
          <p:cNvSpPr txBox="1"/>
          <p:nvPr userDrawn="1"/>
        </p:nvSpPr>
        <p:spPr>
          <a:xfrm>
            <a:off x="657224" y="9508263"/>
            <a:ext cx="2949576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Nunito Sans" pitchFamily="2" charset="0"/>
                <a:ea typeface="Roboto" panose="02000000000000000000" pitchFamily="2" charset="0"/>
                <a:cs typeface="Noto Sans" panose="020B0502040504020204" pitchFamily="34" charset="0"/>
              </a:rPr>
              <a:t>www.skymedicalsupplies.net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1265289" cy="14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85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35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kymedicalsupplies.net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10804525" y="2876550"/>
            <a:ext cx="6192838" cy="6081713"/>
          </a:xfrm>
          <a:custGeom>
            <a:avLst/>
            <a:gdLst>
              <a:gd name="T0" fmla="*/ 115 w 1804"/>
              <a:gd name="T1" fmla="*/ 1772 h 1772"/>
              <a:gd name="T2" fmla="*/ 1689 w 1804"/>
              <a:gd name="T3" fmla="*/ 1772 h 1772"/>
              <a:gd name="T4" fmla="*/ 1804 w 1804"/>
              <a:gd name="T5" fmla="*/ 1657 h 1772"/>
              <a:gd name="T6" fmla="*/ 1804 w 1804"/>
              <a:gd name="T7" fmla="*/ 115 h 1772"/>
              <a:gd name="T8" fmla="*/ 1689 w 1804"/>
              <a:gd name="T9" fmla="*/ 0 h 1772"/>
              <a:gd name="T10" fmla="*/ 948 w 1804"/>
              <a:gd name="T11" fmla="*/ 0 h 1772"/>
              <a:gd name="T12" fmla="*/ 0 w 1804"/>
              <a:gd name="T13" fmla="*/ 948 h 1772"/>
              <a:gd name="T14" fmla="*/ 0 w 1804"/>
              <a:gd name="T15" fmla="*/ 1657 h 1772"/>
              <a:gd name="T16" fmla="*/ 115 w 1804"/>
              <a:gd name="T1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04" h="1772">
                <a:moveTo>
                  <a:pt x="115" y="1772"/>
                </a:moveTo>
                <a:cubicBezTo>
                  <a:pt x="1689" y="1772"/>
                  <a:pt x="1689" y="1772"/>
                  <a:pt x="1689" y="1772"/>
                </a:cubicBezTo>
                <a:cubicBezTo>
                  <a:pt x="1753" y="1772"/>
                  <a:pt x="1804" y="1721"/>
                  <a:pt x="1804" y="1657"/>
                </a:cubicBezTo>
                <a:cubicBezTo>
                  <a:pt x="1804" y="115"/>
                  <a:pt x="1804" y="115"/>
                  <a:pt x="1804" y="115"/>
                </a:cubicBezTo>
                <a:cubicBezTo>
                  <a:pt x="1804" y="51"/>
                  <a:pt x="1753" y="0"/>
                  <a:pt x="1689" y="0"/>
                </a:cubicBezTo>
                <a:cubicBezTo>
                  <a:pt x="948" y="0"/>
                  <a:pt x="948" y="0"/>
                  <a:pt x="948" y="0"/>
                </a:cubicBezTo>
                <a:cubicBezTo>
                  <a:pt x="425" y="0"/>
                  <a:pt x="0" y="425"/>
                  <a:pt x="0" y="948"/>
                </a:cubicBezTo>
                <a:cubicBezTo>
                  <a:pt x="0" y="1657"/>
                  <a:pt x="0" y="1657"/>
                  <a:pt x="0" y="1657"/>
                </a:cubicBezTo>
                <a:cubicBezTo>
                  <a:pt x="0" y="1721"/>
                  <a:pt x="51" y="1772"/>
                  <a:pt x="115" y="1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water, person, cellphone&#10;&#10;Description automatically generated">
            <a:extLst>
              <a:ext uri="{FF2B5EF4-FFF2-40B4-BE49-F238E27FC236}">
                <a16:creationId xmlns:a16="http://schemas.microsoft.com/office/drawing/2014/main" id="{AA1C06C8-D7EF-4847-80AA-308264C75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75" y="2659179"/>
            <a:ext cx="7204325" cy="4579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70" y="522347"/>
            <a:ext cx="1873189" cy="22158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3E5A25-4AF3-4118-AB45-067CCEC910B6}"/>
              </a:ext>
            </a:extLst>
          </p:cNvPr>
          <p:cNvSpPr txBox="1"/>
          <p:nvPr/>
        </p:nvSpPr>
        <p:spPr>
          <a:xfrm>
            <a:off x="953670" y="3253282"/>
            <a:ext cx="90086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Sky Medical Supplies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3670" y="4389801"/>
            <a:ext cx="6515100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We Make Finding Medical Equipment Easy.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090944" y="5169090"/>
            <a:ext cx="3810000" cy="73794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0" dist="38100" dir="5400000" algn="t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090944" y="6051616"/>
            <a:ext cx="3245644" cy="7379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90944" y="6939698"/>
            <a:ext cx="3245644" cy="7379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090944" y="7827780"/>
            <a:ext cx="3245644" cy="7379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43726" y="5338005"/>
            <a:ext cx="2649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DME Selection Assist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55386" y="6243391"/>
            <a:ext cx="264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Bathroom &amp; Safety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55386" y="7131473"/>
            <a:ext cx="264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Equipment Rentals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55386" y="8019555"/>
            <a:ext cx="277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Emergency Devices Sales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722" y="5309846"/>
            <a:ext cx="456428" cy="45642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82258" y="5678847"/>
            <a:ext cx="2467710" cy="477117"/>
            <a:chOff x="953670" y="5766810"/>
            <a:chExt cx="2467710" cy="477117"/>
          </a:xfrm>
        </p:grpSpPr>
        <p:sp>
          <p:nvSpPr>
            <p:cNvPr id="25" name="Rounded Rectangle 24">
              <a:hlinkClick r:id="rId5"/>
            </p:cNvPr>
            <p:cNvSpPr/>
            <p:nvPr/>
          </p:nvSpPr>
          <p:spPr>
            <a:xfrm>
              <a:off x="953670" y="5766810"/>
              <a:ext cx="2467710" cy="47711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0" dist="38100" dir="5400000" algn="t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24995" y="5805313"/>
              <a:ext cx="2125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rPr>
                <a:t>Get In Touch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53670" y="8276171"/>
            <a:ext cx="4503701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Visit us at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8340 Northfield Blvd unit 1680,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Denver, CO 80238 during working hours.</a:t>
            </a:r>
          </a:p>
        </p:txBody>
      </p:sp>
    </p:spTree>
    <p:extLst>
      <p:ext uri="{BB962C8B-B14F-4D97-AF65-F5344CB8AC3E}">
        <p14:creationId xmlns:p14="http://schemas.microsoft.com/office/powerpoint/2010/main" val="23125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0" y="6525710"/>
            <a:ext cx="10255348" cy="2565270"/>
          </a:xfrm>
          <a:prstGeom prst="rect">
            <a:avLst/>
          </a:prstGeom>
          <a:solidFill>
            <a:srgbClr val="F4F6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>
            <a:off x="12277872" y="-246064"/>
            <a:ext cx="6192838" cy="6081713"/>
          </a:xfrm>
          <a:custGeom>
            <a:avLst/>
            <a:gdLst>
              <a:gd name="T0" fmla="*/ 115 w 1804"/>
              <a:gd name="T1" fmla="*/ 1772 h 1772"/>
              <a:gd name="T2" fmla="*/ 1689 w 1804"/>
              <a:gd name="T3" fmla="*/ 1772 h 1772"/>
              <a:gd name="T4" fmla="*/ 1804 w 1804"/>
              <a:gd name="T5" fmla="*/ 1657 h 1772"/>
              <a:gd name="T6" fmla="*/ 1804 w 1804"/>
              <a:gd name="T7" fmla="*/ 115 h 1772"/>
              <a:gd name="T8" fmla="*/ 1689 w 1804"/>
              <a:gd name="T9" fmla="*/ 0 h 1772"/>
              <a:gd name="T10" fmla="*/ 948 w 1804"/>
              <a:gd name="T11" fmla="*/ 0 h 1772"/>
              <a:gd name="T12" fmla="*/ 0 w 1804"/>
              <a:gd name="T13" fmla="*/ 948 h 1772"/>
              <a:gd name="T14" fmla="*/ 0 w 1804"/>
              <a:gd name="T15" fmla="*/ 1657 h 1772"/>
              <a:gd name="T16" fmla="*/ 115 w 1804"/>
              <a:gd name="T1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04" h="1772">
                <a:moveTo>
                  <a:pt x="115" y="1772"/>
                </a:moveTo>
                <a:cubicBezTo>
                  <a:pt x="1689" y="1772"/>
                  <a:pt x="1689" y="1772"/>
                  <a:pt x="1689" y="1772"/>
                </a:cubicBezTo>
                <a:cubicBezTo>
                  <a:pt x="1753" y="1772"/>
                  <a:pt x="1804" y="1721"/>
                  <a:pt x="1804" y="1657"/>
                </a:cubicBezTo>
                <a:cubicBezTo>
                  <a:pt x="1804" y="115"/>
                  <a:pt x="1804" y="115"/>
                  <a:pt x="1804" y="115"/>
                </a:cubicBezTo>
                <a:cubicBezTo>
                  <a:pt x="1804" y="51"/>
                  <a:pt x="1753" y="0"/>
                  <a:pt x="1689" y="0"/>
                </a:cubicBezTo>
                <a:cubicBezTo>
                  <a:pt x="948" y="0"/>
                  <a:pt x="948" y="0"/>
                  <a:pt x="948" y="0"/>
                </a:cubicBezTo>
                <a:cubicBezTo>
                  <a:pt x="425" y="0"/>
                  <a:pt x="0" y="425"/>
                  <a:pt x="0" y="948"/>
                </a:cubicBezTo>
                <a:cubicBezTo>
                  <a:pt x="0" y="1657"/>
                  <a:pt x="0" y="1657"/>
                  <a:pt x="0" y="1657"/>
                </a:cubicBezTo>
                <a:cubicBezTo>
                  <a:pt x="0" y="1721"/>
                  <a:pt x="51" y="1772"/>
                  <a:pt x="115" y="1772"/>
                </a:cubicBezTo>
                <a:close/>
              </a:path>
            </a:pathLst>
          </a:custGeom>
          <a:solidFill>
            <a:srgbClr val="F4F6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0957245" y="1430916"/>
            <a:ext cx="5533300" cy="7215601"/>
          </a:xfrm>
          <a:custGeom>
            <a:avLst/>
            <a:gdLst>
              <a:gd name="connsiteX0" fmla="*/ 1033332 w 6199869"/>
              <a:gd name="connsiteY0" fmla="*/ 0 h 8084828"/>
              <a:gd name="connsiteX1" fmla="*/ 5166537 w 6199869"/>
              <a:gd name="connsiteY1" fmla="*/ 0 h 8084828"/>
              <a:gd name="connsiteX2" fmla="*/ 6199869 w 6199869"/>
              <a:gd name="connsiteY2" fmla="*/ 1033332 h 8084828"/>
              <a:gd name="connsiteX3" fmla="*/ 6199869 w 6199869"/>
              <a:gd name="connsiteY3" fmla="*/ 7051496 h 8084828"/>
              <a:gd name="connsiteX4" fmla="*/ 6199868 w 6199869"/>
              <a:gd name="connsiteY4" fmla="*/ 7051515 h 8084828"/>
              <a:gd name="connsiteX5" fmla="*/ 6199868 w 6199869"/>
              <a:gd name="connsiteY5" fmla="*/ 7663690 h 8084828"/>
              <a:gd name="connsiteX6" fmla="*/ 5778730 w 6199869"/>
              <a:gd name="connsiteY6" fmla="*/ 8084828 h 8084828"/>
              <a:gd name="connsiteX7" fmla="*/ 5166537 w 6199869"/>
              <a:gd name="connsiteY7" fmla="*/ 8084828 h 8084828"/>
              <a:gd name="connsiteX8" fmla="*/ 2911359 w 6199869"/>
              <a:gd name="connsiteY8" fmla="*/ 8084828 h 8084828"/>
              <a:gd name="connsiteX9" fmla="*/ 2289142 w 6199869"/>
              <a:gd name="connsiteY9" fmla="*/ 8084828 h 8084828"/>
              <a:gd name="connsiteX10" fmla="*/ 1033332 w 6199869"/>
              <a:gd name="connsiteY10" fmla="*/ 8084828 h 8084828"/>
              <a:gd name="connsiteX11" fmla="*/ 421139 w 6199869"/>
              <a:gd name="connsiteY11" fmla="*/ 8084828 h 8084828"/>
              <a:gd name="connsiteX12" fmla="*/ 0 w 6199869"/>
              <a:gd name="connsiteY12" fmla="*/ 7663690 h 8084828"/>
              <a:gd name="connsiteX13" fmla="*/ 0 w 6199869"/>
              <a:gd name="connsiteY13" fmla="*/ 7051496 h 8084828"/>
              <a:gd name="connsiteX14" fmla="*/ 0 w 6199869"/>
              <a:gd name="connsiteY14" fmla="*/ 5979188 h 8084828"/>
              <a:gd name="connsiteX15" fmla="*/ 0 w 6199869"/>
              <a:gd name="connsiteY15" fmla="*/ 2044088 h 8084828"/>
              <a:gd name="connsiteX16" fmla="*/ 0 w 6199869"/>
              <a:gd name="connsiteY16" fmla="*/ 1033332 h 8084828"/>
              <a:gd name="connsiteX17" fmla="*/ 0 w 6199869"/>
              <a:gd name="connsiteY17" fmla="*/ 408827 h 8084828"/>
              <a:gd name="connsiteX18" fmla="*/ 408827 w 6199869"/>
              <a:gd name="connsiteY18" fmla="*/ 0 h 8084828"/>
              <a:gd name="connsiteX19" fmla="*/ 1033327 w 6199869"/>
              <a:gd name="connsiteY19" fmla="*/ 0 h 808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199869" h="8084828">
                <a:moveTo>
                  <a:pt x="1033332" y="0"/>
                </a:moveTo>
                <a:lnTo>
                  <a:pt x="5166537" y="0"/>
                </a:lnTo>
                <a:cubicBezTo>
                  <a:pt x="5737231" y="0"/>
                  <a:pt x="6199869" y="462638"/>
                  <a:pt x="6199869" y="1033332"/>
                </a:cubicBezTo>
                <a:lnTo>
                  <a:pt x="6199869" y="7051496"/>
                </a:lnTo>
                <a:lnTo>
                  <a:pt x="6199868" y="7051515"/>
                </a:lnTo>
                <a:lnTo>
                  <a:pt x="6199868" y="7663690"/>
                </a:lnTo>
                <a:cubicBezTo>
                  <a:pt x="6199868" y="7896278"/>
                  <a:pt x="6011318" y="8084828"/>
                  <a:pt x="5778730" y="8084828"/>
                </a:cubicBezTo>
                <a:lnTo>
                  <a:pt x="5166537" y="8084828"/>
                </a:lnTo>
                <a:lnTo>
                  <a:pt x="2911359" y="8084828"/>
                </a:lnTo>
                <a:lnTo>
                  <a:pt x="2289142" y="8084828"/>
                </a:lnTo>
                <a:lnTo>
                  <a:pt x="1033332" y="8084828"/>
                </a:lnTo>
                <a:lnTo>
                  <a:pt x="421139" y="8084828"/>
                </a:lnTo>
                <a:cubicBezTo>
                  <a:pt x="188550" y="8084828"/>
                  <a:pt x="0" y="7896278"/>
                  <a:pt x="0" y="7663690"/>
                </a:cubicBezTo>
                <a:lnTo>
                  <a:pt x="0" y="7051496"/>
                </a:lnTo>
                <a:lnTo>
                  <a:pt x="0" y="5979188"/>
                </a:lnTo>
                <a:lnTo>
                  <a:pt x="0" y="2044088"/>
                </a:lnTo>
                <a:lnTo>
                  <a:pt x="0" y="1033332"/>
                </a:lnTo>
                <a:lnTo>
                  <a:pt x="0" y="408827"/>
                </a:lnTo>
                <a:cubicBezTo>
                  <a:pt x="0" y="183038"/>
                  <a:pt x="183038" y="0"/>
                  <a:pt x="408827" y="0"/>
                </a:cubicBezTo>
                <a:lnTo>
                  <a:pt x="1033327" y="0"/>
                </a:lnTo>
                <a:close/>
              </a:path>
            </a:pathLst>
          </a:custGeom>
          <a:blipFill>
            <a:blip r:embed="rId2"/>
            <a:srcRect/>
            <a:stretch>
              <a:fillRect l="-48851" r="-708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0"/>
              <a:ea typeface="Roboto" panose="02000000000000000000" pitchFamily="2" charset="0"/>
              <a:cs typeface="Noto Sans" panose="020B0502040504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622395" y="6525710"/>
            <a:ext cx="5919108" cy="2565271"/>
            <a:chOff x="11178721" y="5514588"/>
            <a:chExt cx="5919108" cy="2565271"/>
          </a:xfrm>
        </p:grpSpPr>
        <p:sp>
          <p:nvSpPr>
            <p:cNvPr id="5" name="Rounded Rectangle 4"/>
            <p:cNvSpPr/>
            <p:nvPr/>
          </p:nvSpPr>
          <p:spPr>
            <a:xfrm>
              <a:off x="11178721" y="5514588"/>
              <a:ext cx="5919108" cy="2565271"/>
            </a:xfrm>
            <a:prstGeom prst="roundRect">
              <a:avLst>
                <a:gd name="adj" fmla="val 8535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38100" dir="5400000" algn="t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372148" y="5747506"/>
              <a:ext cx="4490729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rPr>
                <a:t>8340 Northfield Blvd unit 1680, </a:t>
              </a:r>
            </a:p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rPr>
                <a:t>Denver, CO 80238 during working hours.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1509829" y="5838595"/>
              <a:ext cx="721441" cy="721441"/>
              <a:chOff x="11509829" y="5838595"/>
              <a:chExt cx="721441" cy="721441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1509829" y="5838595"/>
                <a:ext cx="721441" cy="72144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unito Sans" pitchFamily="2" charset="0"/>
                  <a:ea typeface="Roboto" panose="02000000000000000000" pitchFamily="2" charset="0"/>
                  <a:cs typeface="Noto Sans" panose="020B0502040504020204" pitchFamily="34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633" y="5998399"/>
                <a:ext cx="401832" cy="401832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12372149" y="6666317"/>
              <a:ext cx="4349850" cy="1206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rPr>
                <a:t>Monday - Thursday 10:00 am -8:00 pm</a:t>
              </a:r>
            </a:p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rPr>
                <a:t>Friday &amp; Saturday 11:00 am -9:00 pm</a:t>
              </a:r>
            </a:p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rPr>
                <a:t>Sunday 11:00 am -6:00 pm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3E5A25-4AF3-4118-AB45-067CCEC910B6}"/>
              </a:ext>
            </a:extLst>
          </p:cNvPr>
          <p:cNvSpPr txBox="1"/>
          <p:nvPr/>
        </p:nvSpPr>
        <p:spPr>
          <a:xfrm>
            <a:off x="1144756" y="1951823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Sky Medical Supplies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55611" y="3560886"/>
            <a:ext cx="303384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2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 Employees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55611" y="5038717"/>
            <a:ext cx="303384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650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 products In store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45856" y="3560886"/>
            <a:ext cx="303384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6209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views this month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257299" y="4595006"/>
            <a:ext cx="368046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647544" y="4597113"/>
            <a:ext cx="399175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45856" y="5026138"/>
            <a:ext cx="303384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6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 Rooms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257299" y="3483742"/>
            <a:ext cx="810986" cy="810986"/>
            <a:chOff x="1257299" y="3526971"/>
            <a:chExt cx="810986" cy="810986"/>
          </a:xfrm>
        </p:grpSpPr>
        <p:sp>
          <p:nvSpPr>
            <p:cNvPr id="16" name="Oval 15"/>
            <p:cNvSpPr/>
            <p:nvPr/>
          </p:nvSpPr>
          <p:spPr>
            <a:xfrm>
              <a:off x="1257299" y="3526971"/>
              <a:ext cx="810986" cy="8109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0"/>
                <a:ea typeface="Roboto" panose="02000000000000000000" pitchFamily="2" charset="0"/>
                <a:cs typeface="Noto Sans" panose="020B050204050402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17"/>
            <a:stretch/>
          </p:blipFill>
          <p:spPr>
            <a:xfrm>
              <a:off x="1434871" y="3735232"/>
              <a:ext cx="455842" cy="33998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257299" y="4959467"/>
            <a:ext cx="810986" cy="810986"/>
            <a:chOff x="1257299" y="4901143"/>
            <a:chExt cx="810986" cy="810986"/>
          </a:xfrm>
        </p:grpSpPr>
        <p:sp>
          <p:nvSpPr>
            <p:cNvPr id="28" name="Oval 27"/>
            <p:cNvSpPr/>
            <p:nvPr/>
          </p:nvSpPr>
          <p:spPr>
            <a:xfrm>
              <a:off x="1257299" y="4901143"/>
              <a:ext cx="810986" cy="8109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0"/>
                <a:ea typeface="Roboto" panose="02000000000000000000" pitchFamily="2" charset="0"/>
                <a:cs typeface="Noto Sans" panose="020B050204050402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871" y="5076609"/>
              <a:ext cx="455842" cy="455842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47544" y="3485849"/>
            <a:ext cx="810986" cy="810986"/>
            <a:chOff x="1257299" y="6260629"/>
            <a:chExt cx="810986" cy="810986"/>
          </a:xfrm>
        </p:grpSpPr>
        <p:sp>
          <p:nvSpPr>
            <p:cNvPr id="31" name="Oval 30"/>
            <p:cNvSpPr/>
            <p:nvPr/>
          </p:nvSpPr>
          <p:spPr>
            <a:xfrm>
              <a:off x="1257299" y="6260629"/>
              <a:ext cx="810986" cy="8109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0"/>
                <a:ea typeface="Roboto" panose="02000000000000000000" pitchFamily="2" charset="0"/>
                <a:cs typeface="Noto Sans" panose="020B0502040504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871" y="6443765"/>
              <a:ext cx="455842" cy="455842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5647544" y="4942675"/>
            <a:ext cx="810986" cy="810986"/>
            <a:chOff x="1257299" y="7615902"/>
            <a:chExt cx="810986" cy="810986"/>
          </a:xfrm>
        </p:grpSpPr>
        <p:sp>
          <p:nvSpPr>
            <p:cNvPr id="34" name="Oval 33"/>
            <p:cNvSpPr/>
            <p:nvPr/>
          </p:nvSpPr>
          <p:spPr>
            <a:xfrm>
              <a:off x="1257299" y="7615902"/>
              <a:ext cx="810986" cy="81098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0"/>
                <a:ea typeface="Roboto" panose="02000000000000000000" pitchFamily="2" charset="0"/>
                <a:cs typeface="Noto Sans" panose="020B0502040504020204" pitchFamily="34" charset="0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871" y="7794767"/>
              <a:ext cx="455842" cy="455842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B3E5A25-4AF3-4118-AB45-067CCEC910B6}"/>
              </a:ext>
            </a:extLst>
          </p:cNvPr>
          <p:cNvSpPr txBox="1"/>
          <p:nvPr/>
        </p:nvSpPr>
        <p:spPr>
          <a:xfrm>
            <a:off x="1736283" y="6921552"/>
            <a:ext cx="691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we keep our doors open seven days a week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36282" y="7646135"/>
            <a:ext cx="6563656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We opt for communicating in simplicity and honestly. No hidden fees are added, no surprises, no upsells! Come and see our work and trustworthy staff.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258567" y="7018841"/>
            <a:ext cx="350322" cy="350322"/>
            <a:chOff x="2114550" y="4476750"/>
            <a:chExt cx="666750" cy="666750"/>
          </a:xfrm>
          <a:solidFill>
            <a:schemeClr val="bg1"/>
          </a:solidFill>
        </p:grpSpPr>
        <p:sp>
          <p:nvSpPr>
            <p:cNvPr id="63" name="Oval 62"/>
            <p:cNvSpPr/>
            <p:nvPr/>
          </p:nvSpPr>
          <p:spPr>
            <a:xfrm>
              <a:off x="2114550" y="4476750"/>
              <a:ext cx="666750" cy="666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4" name="L-Shape 63"/>
            <p:cNvSpPr/>
            <p:nvPr/>
          </p:nvSpPr>
          <p:spPr>
            <a:xfrm rot="18900000">
              <a:off x="2314574" y="4615583"/>
              <a:ext cx="266700" cy="266700"/>
            </a:xfrm>
            <a:prstGeom prst="corner">
              <a:avLst>
                <a:gd name="adj1" fmla="val 20327"/>
                <a:gd name="adj2" fmla="val 22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65" name="Straight Connector 64"/>
          <p:cNvCxnSpPr/>
          <p:nvPr/>
        </p:nvCxnSpPr>
        <p:spPr>
          <a:xfrm>
            <a:off x="1736283" y="7529783"/>
            <a:ext cx="691241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4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>
            <a:off x="12277872" y="-246064"/>
            <a:ext cx="6192838" cy="6081713"/>
          </a:xfrm>
          <a:custGeom>
            <a:avLst/>
            <a:gdLst>
              <a:gd name="T0" fmla="*/ 115 w 1804"/>
              <a:gd name="T1" fmla="*/ 1772 h 1772"/>
              <a:gd name="T2" fmla="*/ 1689 w 1804"/>
              <a:gd name="T3" fmla="*/ 1772 h 1772"/>
              <a:gd name="T4" fmla="*/ 1804 w 1804"/>
              <a:gd name="T5" fmla="*/ 1657 h 1772"/>
              <a:gd name="T6" fmla="*/ 1804 w 1804"/>
              <a:gd name="T7" fmla="*/ 115 h 1772"/>
              <a:gd name="T8" fmla="*/ 1689 w 1804"/>
              <a:gd name="T9" fmla="*/ 0 h 1772"/>
              <a:gd name="T10" fmla="*/ 948 w 1804"/>
              <a:gd name="T11" fmla="*/ 0 h 1772"/>
              <a:gd name="T12" fmla="*/ 0 w 1804"/>
              <a:gd name="T13" fmla="*/ 948 h 1772"/>
              <a:gd name="T14" fmla="*/ 0 w 1804"/>
              <a:gd name="T15" fmla="*/ 1657 h 1772"/>
              <a:gd name="T16" fmla="*/ 115 w 1804"/>
              <a:gd name="T1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04" h="1772">
                <a:moveTo>
                  <a:pt x="115" y="1772"/>
                </a:moveTo>
                <a:cubicBezTo>
                  <a:pt x="1689" y="1772"/>
                  <a:pt x="1689" y="1772"/>
                  <a:pt x="1689" y="1772"/>
                </a:cubicBezTo>
                <a:cubicBezTo>
                  <a:pt x="1753" y="1772"/>
                  <a:pt x="1804" y="1721"/>
                  <a:pt x="1804" y="1657"/>
                </a:cubicBezTo>
                <a:cubicBezTo>
                  <a:pt x="1804" y="115"/>
                  <a:pt x="1804" y="115"/>
                  <a:pt x="1804" y="115"/>
                </a:cubicBezTo>
                <a:cubicBezTo>
                  <a:pt x="1804" y="51"/>
                  <a:pt x="1753" y="0"/>
                  <a:pt x="1689" y="0"/>
                </a:cubicBezTo>
                <a:cubicBezTo>
                  <a:pt x="948" y="0"/>
                  <a:pt x="948" y="0"/>
                  <a:pt x="948" y="0"/>
                </a:cubicBezTo>
                <a:cubicBezTo>
                  <a:pt x="425" y="0"/>
                  <a:pt x="0" y="425"/>
                  <a:pt x="0" y="948"/>
                </a:cubicBezTo>
                <a:cubicBezTo>
                  <a:pt x="0" y="1657"/>
                  <a:pt x="0" y="1657"/>
                  <a:pt x="0" y="1657"/>
                </a:cubicBezTo>
                <a:cubicBezTo>
                  <a:pt x="0" y="1721"/>
                  <a:pt x="51" y="1772"/>
                  <a:pt x="115" y="1772"/>
                </a:cubicBezTo>
                <a:close/>
              </a:path>
            </a:pathLst>
          </a:custGeom>
          <a:solidFill>
            <a:srgbClr val="F4F6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E5A25-4AF3-4118-AB45-067CCEC910B6}"/>
              </a:ext>
            </a:extLst>
          </p:cNvPr>
          <p:cNvSpPr txBox="1"/>
          <p:nvPr/>
        </p:nvSpPr>
        <p:spPr>
          <a:xfrm>
            <a:off x="973016" y="2120366"/>
            <a:ext cx="68580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Sky Medical Supplies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Makes finding medical supplies easy for everyone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0398126" y="2702188"/>
            <a:ext cx="6192838" cy="6081713"/>
          </a:xfrm>
          <a:custGeom>
            <a:avLst/>
            <a:gdLst>
              <a:gd name="T0" fmla="*/ 115 w 1804"/>
              <a:gd name="T1" fmla="*/ 1772 h 1772"/>
              <a:gd name="T2" fmla="*/ 1689 w 1804"/>
              <a:gd name="T3" fmla="*/ 1772 h 1772"/>
              <a:gd name="T4" fmla="*/ 1804 w 1804"/>
              <a:gd name="T5" fmla="*/ 1657 h 1772"/>
              <a:gd name="T6" fmla="*/ 1804 w 1804"/>
              <a:gd name="T7" fmla="*/ 115 h 1772"/>
              <a:gd name="T8" fmla="*/ 1689 w 1804"/>
              <a:gd name="T9" fmla="*/ 0 h 1772"/>
              <a:gd name="T10" fmla="*/ 948 w 1804"/>
              <a:gd name="T11" fmla="*/ 0 h 1772"/>
              <a:gd name="T12" fmla="*/ 0 w 1804"/>
              <a:gd name="T13" fmla="*/ 948 h 1772"/>
              <a:gd name="T14" fmla="*/ 0 w 1804"/>
              <a:gd name="T15" fmla="*/ 1657 h 1772"/>
              <a:gd name="T16" fmla="*/ 115 w 1804"/>
              <a:gd name="T1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04" h="1772">
                <a:moveTo>
                  <a:pt x="115" y="1772"/>
                </a:moveTo>
                <a:cubicBezTo>
                  <a:pt x="1689" y="1772"/>
                  <a:pt x="1689" y="1772"/>
                  <a:pt x="1689" y="1772"/>
                </a:cubicBezTo>
                <a:cubicBezTo>
                  <a:pt x="1753" y="1772"/>
                  <a:pt x="1804" y="1721"/>
                  <a:pt x="1804" y="1657"/>
                </a:cubicBezTo>
                <a:cubicBezTo>
                  <a:pt x="1804" y="115"/>
                  <a:pt x="1804" y="115"/>
                  <a:pt x="1804" y="115"/>
                </a:cubicBezTo>
                <a:cubicBezTo>
                  <a:pt x="1804" y="51"/>
                  <a:pt x="1753" y="0"/>
                  <a:pt x="1689" y="0"/>
                </a:cubicBezTo>
                <a:cubicBezTo>
                  <a:pt x="948" y="0"/>
                  <a:pt x="948" y="0"/>
                  <a:pt x="948" y="0"/>
                </a:cubicBezTo>
                <a:cubicBezTo>
                  <a:pt x="425" y="0"/>
                  <a:pt x="0" y="425"/>
                  <a:pt x="0" y="948"/>
                </a:cubicBezTo>
                <a:cubicBezTo>
                  <a:pt x="0" y="1657"/>
                  <a:pt x="0" y="1657"/>
                  <a:pt x="0" y="1657"/>
                </a:cubicBezTo>
                <a:cubicBezTo>
                  <a:pt x="0" y="1721"/>
                  <a:pt x="51" y="1772"/>
                  <a:pt x="115" y="1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27593" r="42593" b="19074"/>
          <a:stretch/>
        </p:blipFill>
        <p:spPr>
          <a:xfrm flipH="1">
            <a:off x="10915650" y="1148715"/>
            <a:ext cx="6610350" cy="677502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928101" y="7275487"/>
            <a:ext cx="4114800" cy="1296498"/>
            <a:chOff x="8728076" y="7580287"/>
            <a:chExt cx="4114800" cy="1296498"/>
          </a:xfrm>
        </p:grpSpPr>
        <p:sp>
          <p:nvSpPr>
            <p:cNvPr id="17" name="Rounded Rectangle 16"/>
            <p:cNvSpPr/>
            <p:nvPr/>
          </p:nvSpPr>
          <p:spPr>
            <a:xfrm>
              <a:off x="8728076" y="7580287"/>
              <a:ext cx="4114800" cy="1296498"/>
            </a:xfrm>
            <a:prstGeom prst="roundRect">
              <a:avLst>
                <a:gd name="adj" fmla="val 666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38100" dir="5400000" algn="t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168268" y="8248251"/>
              <a:ext cx="33825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rPr>
                <a:t>ONLY</a:t>
              </a:r>
              <a:r>
                <a: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rPr>
                <a:t> </a:t>
              </a:r>
              <a:r>
                <a:rPr lang="en-US" sz="2800" b="1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rPr>
                <a:t>$</a:t>
              </a:r>
              <a:r>
                <a: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Noto Sans" panose="020B0502040504020204" pitchFamily="34" charset="0"/>
                </a:rPr>
                <a:t>1,369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3E5A25-4AF3-4118-AB45-067CCEC910B6}"/>
                </a:ext>
              </a:extLst>
            </p:cNvPr>
            <p:cNvSpPr txBox="1"/>
            <p:nvPr/>
          </p:nvSpPr>
          <p:spPr>
            <a:xfrm>
              <a:off x="9168268" y="7659000"/>
              <a:ext cx="33825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accent1"/>
                  </a:solidFill>
                  <a:latin typeface="Roboto Slab" pitchFamily="2" charset="0"/>
                  <a:ea typeface="Roboto Slab" pitchFamily="2" charset="0"/>
                  <a:cs typeface="Noto Sans" panose="020B0502040504020204" pitchFamily="34" charset="0"/>
                </a:rPr>
                <a:t>Chair Recliners</a:t>
              </a:r>
              <a:endParaRPr lang="en-US" dirty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B3E5A25-4AF3-4118-AB45-067CCEC910B6}"/>
              </a:ext>
            </a:extLst>
          </p:cNvPr>
          <p:cNvSpPr txBox="1"/>
          <p:nvPr/>
        </p:nvSpPr>
        <p:spPr>
          <a:xfrm>
            <a:off x="1537703" y="5046211"/>
            <a:ext cx="5441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Where Do You Find Medical Supplies on Weekends? 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Roboto Slab" pitchFamily="2" charset="0"/>
              <a:ea typeface="Roboto Slab" pitchFamily="2" charset="0"/>
              <a:cs typeface="Noto Sans" panose="020B050204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37703" y="6186952"/>
            <a:ext cx="54418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There are times when you may need to purchase medical supplies or rent equipment in an emergency.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59987" y="5143500"/>
            <a:ext cx="350322" cy="350322"/>
            <a:chOff x="2114550" y="4476750"/>
            <a:chExt cx="666750" cy="666750"/>
          </a:xfrm>
          <a:solidFill>
            <a:schemeClr val="bg1"/>
          </a:solidFill>
        </p:grpSpPr>
        <p:sp>
          <p:nvSpPr>
            <p:cNvPr id="21" name="Oval 20"/>
            <p:cNvSpPr/>
            <p:nvPr/>
          </p:nvSpPr>
          <p:spPr>
            <a:xfrm>
              <a:off x="2114550" y="4476750"/>
              <a:ext cx="666750" cy="666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L-Shape 21"/>
            <p:cNvSpPr/>
            <p:nvPr/>
          </p:nvSpPr>
          <p:spPr>
            <a:xfrm rot="18900000">
              <a:off x="2314574" y="4615583"/>
              <a:ext cx="266700" cy="266700"/>
            </a:xfrm>
            <a:prstGeom prst="corner">
              <a:avLst>
                <a:gd name="adj1" fmla="val 20327"/>
                <a:gd name="adj2" fmla="val 228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1537703" y="6070600"/>
            <a:ext cx="52059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3E5A25-4AF3-4118-AB45-067CCEC910B6}"/>
              </a:ext>
            </a:extLst>
          </p:cNvPr>
          <p:cNvSpPr txBox="1"/>
          <p:nvPr/>
        </p:nvSpPr>
        <p:spPr>
          <a:xfrm>
            <a:off x="1035441" y="838200"/>
            <a:ext cx="1298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Our Durable Medical Equipment (DME), Supplies &amp; Service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5441" y="1545848"/>
            <a:ext cx="117160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SMS is different from a typical medical supplies store. We venture in a new way of bringing the right supplies and equipment to your satisfaction.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5441" y="3756231"/>
            <a:ext cx="3261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DME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5441" y="4272983"/>
            <a:ext cx="326136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A wide selection of Home Medical Supplies following specifications.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6690" y="3756231"/>
            <a:ext cx="3261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Assistive Devices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6690" y="4272983"/>
            <a:ext cx="326136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Assistive, adaptive, and rehabilitative devices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7939" y="3756231"/>
            <a:ext cx="3261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Mobility Devices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77939" y="4272983"/>
            <a:ext cx="326136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Personal Mobility Device (PMD) Smart Mobility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13256" y="3756231"/>
            <a:ext cx="3261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Emergency Devices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13256" y="4272983"/>
            <a:ext cx="326136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Personal Emergency Response devices, AED, CPR and First Aid Kits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5441" y="6788336"/>
            <a:ext cx="3261360" cy="45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Diabetic Supplies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5441" y="7305088"/>
            <a:ext cx="3261360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Diabetes monitoring and self-management kits.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56690" y="6788336"/>
            <a:ext cx="3261360" cy="45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Orthotics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56690" y="7305088"/>
            <a:ext cx="326136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For a healthy Joint: Brace, Limb, Prosthetics, and Orthotics.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77939" y="6788336"/>
            <a:ext cx="3261360" cy="45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Health Monitoring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77939" y="7305088"/>
            <a:ext cx="3261360" cy="114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Medical alert systems, used for Heart, Gut, Blood sugar, and sleep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413256" y="6788336"/>
            <a:ext cx="3261360" cy="85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Knee Scooter &amp; Wheelchair Rentals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413256" y="7700355"/>
            <a:ext cx="326136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carbohydrates, proteins, and lipids containing nutrition products.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100" y="5938797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59" y="2987155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39" y="3048115"/>
            <a:ext cx="60960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480" y="2987155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987155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71" y="5938797"/>
            <a:ext cx="609600" cy="609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00" y="5938797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5938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0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/>
          </p:cNvSpPr>
          <p:nvPr/>
        </p:nvSpPr>
        <p:spPr bwMode="auto">
          <a:xfrm>
            <a:off x="12277872" y="-246064"/>
            <a:ext cx="6192838" cy="6081713"/>
          </a:xfrm>
          <a:custGeom>
            <a:avLst/>
            <a:gdLst>
              <a:gd name="T0" fmla="*/ 115 w 1804"/>
              <a:gd name="T1" fmla="*/ 1772 h 1772"/>
              <a:gd name="T2" fmla="*/ 1689 w 1804"/>
              <a:gd name="T3" fmla="*/ 1772 h 1772"/>
              <a:gd name="T4" fmla="*/ 1804 w 1804"/>
              <a:gd name="T5" fmla="*/ 1657 h 1772"/>
              <a:gd name="T6" fmla="*/ 1804 w 1804"/>
              <a:gd name="T7" fmla="*/ 115 h 1772"/>
              <a:gd name="T8" fmla="*/ 1689 w 1804"/>
              <a:gd name="T9" fmla="*/ 0 h 1772"/>
              <a:gd name="T10" fmla="*/ 948 w 1804"/>
              <a:gd name="T11" fmla="*/ 0 h 1772"/>
              <a:gd name="T12" fmla="*/ 0 w 1804"/>
              <a:gd name="T13" fmla="*/ 948 h 1772"/>
              <a:gd name="T14" fmla="*/ 0 w 1804"/>
              <a:gd name="T15" fmla="*/ 1657 h 1772"/>
              <a:gd name="T16" fmla="*/ 115 w 1804"/>
              <a:gd name="T1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04" h="1772">
                <a:moveTo>
                  <a:pt x="115" y="1772"/>
                </a:moveTo>
                <a:cubicBezTo>
                  <a:pt x="1689" y="1772"/>
                  <a:pt x="1689" y="1772"/>
                  <a:pt x="1689" y="1772"/>
                </a:cubicBezTo>
                <a:cubicBezTo>
                  <a:pt x="1753" y="1772"/>
                  <a:pt x="1804" y="1721"/>
                  <a:pt x="1804" y="1657"/>
                </a:cubicBezTo>
                <a:cubicBezTo>
                  <a:pt x="1804" y="115"/>
                  <a:pt x="1804" y="115"/>
                  <a:pt x="1804" y="115"/>
                </a:cubicBezTo>
                <a:cubicBezTo>
                  <a:pt x="1804" y="51"/>
                  <a:pt x="1753" y="0"/>
                  <a:pt x="1689" y="0"/>
                </a:cubicBezTo>
                <a:cubicBezTo>
                  <a:pt x="948" y="0"/>
                  <a:pt x="948" y="0"/>
                  <a:pt x="948" y="0"/>
                </a:cubicBezTo>
                <a:cubicBezTo>
                  <a:pt x="425" y="0"/>
                  <a:pt x="0" y="425"/>
                  <a:pt x="0" y="948"/>
                </a:cubicBezTo>
                <a:cubicBezTo>
                  <a:pt x="0" y="1657"/>
                  <a:pt x="0" y="1657"/>
                  <a:pt x="0" y="1657"/>
                </a:cubicBezTo>
                <a:cubicBezTo>
                  <a:pt x="0" y="1721"/>
                  <a:pt x="51" y="1772"/>
                  <a:pt x="115" y="1772"/>
                </a:cubicBezTo>
                <a:close/>
              </a:path>
            </a:pathLst>
          </a:custGeom>
          <a:solidFill>
            <a:srgbClr val="F4F6F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10804525" y="2876550"/>
            <a:ext cx="6192838" cy="6081713"/>
          </a:xfrm>
          <a:custGeom>
            <a:avLst/>
            <a:gdLst>
              <a:gd name="T0" fmla="*/ 115 w 1804"/>
              <a:gd name="T1" fmla="*/ 1772 h 1772"/>
              <a:gd name="T2" fmla="*/ 1689 w 1804"/>
              <a:gd name="T3" fmla="*/ 1772 h 1772"/>
              <a:gd name="T4" fmla="*/ 1804 w 1804"/>
              <a:gd name="T5" fmla="*/ 1657 h 1772"/>
              <a:gd name="T6" fmla="*/ 1804 w 1804"/>
              <a:gd name="T7" fmla="*/ 115 h 1772"/>
              <a:gd name="T8" fmla="*/ 1689 w 1804"/>
              <a:gd name="T9" fmla="*/ 0 h 1772"/>
              <a:gd name="T10" fmla="*/ 948 w 1804"/>
              <a:gd name="T11" fmla="*/ 0 h 1772"/>
              <a:gd name="T12" fmla="*/ 0 w 1804"/>
              <a:gd name="T13" fmla="*/ 948 h 1772"/>
              <a:gd name="T14" fmla="*/ 0 w 1804"/>
              <a:gd name="T15" fmla="*/ 1657 h 1772"/>
              <a:gd name="T16" fmla="*/ 115 w 1804"/>
              <a:gd name="T17" fmla="*/ 1772 h 1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04" h="1772">
                <a:moveTo>
                  <a:pt x="115" y="1772"/>
                </a:moveTo>
                <a:cubicBezTo>
                  <a:pt x="1689" y="1772"/>
                  <a:pt x="1689" y="1772"/>
                  <a:pt x="1689" y="1772"/>
                </a:cubicBezTo>
                <a:cubicBezTo>
                  <a:pt x="1753" y="1772"/>
                  <a:pt x="1804" y="1721"/>
                  <a:pt x="1804" y="1657"/>
                </a:cubicBezTo>
                <a:cubicBezTo>
                  <a:pt x="1804" y="115"/>
                  <a:pt x="1804" y="115"/>
                  <a:pt x="1804" y="115"/>
                </a:cubicBezTo>
                <a:cubicBezTo>
                  <a:pt x="1804" y="51"/>
                  <a:pt x="1753" y="0"/>
                  <a:pt x="1689" y="0"/>
                </a:cubicBezTo>
                <a:cubicBezTo>
                  <a:pt x="948" y="0"/>
                  <a:pt x="948" y="0"/>
                  <a:pt x="948" y="0"/>
                </a:cubicBezTo>
                <a:cubicBezTo>
                  <a:pt x="425" y="0"/>
                  <a:pt x="0" y="425"/>
                  <a:pt x="0" y="948"/>
                </a:cubicBezTo>
                <a:cubicBezTo>
                  <a:pt x="0" y="1657"/>
                  <a:pt x="0" y="1657"/>
                  <a:pt x="0" y="1657"/>
                </a:cubicBezTo>
                <a:cubicBezTo>
                  <a:pt x="0" y="1721"/>
                  <a:pt x="51" y="1772"/>
                  <a:pt x="115" y="1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b="5003"/>
          <a:stretch/>
        </p:blipFill>
        <p:spPr>
          <a:xfrm flipH="1">
            <a:off x="11364289" y="1461024"/>
            <a:ext cx="6580200" cy="7497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70" y="522347"/>
            <a:ext cx="1873189" cy="22158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3E5A25-4AF3-4118-AB45-067CCEC910B6}"/>
              </a:ext>
            </a:extLst>
          </p:cNvPr>
          <p:cNvSpPr txBox="1"/>
          <p:nvPr/>
        </p:nvSpPr>
        <p:spPr>
          <a:xfrm>
            <a:off x="1497660" y="3205657"/>
            <a:ext cx="72614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We are more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Open store in the area. </a:t>
            </a:r>
          </a:p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We Check your supplies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for emergency care. </a:t>
            </a:r>
          </a:p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We Also are good help to improve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 Slab" pitchFamily="2" charset="0"/>
                <a:ea typeface="Roboto Slab" pitchFamily="2" charset="0"/>
                <a:cs typeface="Noto Sans" panose="020B0502040504020204" pitchFamily="34" charset="0"/>
              </a:rPr>
              <a:t>your Clinical Operations speed.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090944" y="5169090"/>
            <a:ext cx="3810000" cy="73794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0" dist="38100" dir="5400000" algn="t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90944" y="6051616"/>
            <a:ext cx="3245644" cy="7379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090944" y="6939698"/>
            <a:ext cx="3245644" cy="7379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90944" y="7827780"/>
            <a:ext cx="3245644" cy="7379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0" dist="38100" dir="5400000" algn="t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43726" y="5338005"/>
            <a:ext cx="2649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DME Selection Assist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55386" y="6243391"/>
            <a:ext cx="264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Bathroom &amp; Safety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55386" y="7131473"/>
            <a:ext cx="264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Equipment Rentals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55386" y="8019555"/>
            <a:ext cx="277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Emergency Devices Sales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722" y="5309846"/>
            <a:ext cx="456428" cy="4564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53670" y="8276171"/>
            <a:ext cx="4503701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Visit us at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8340 Northfield Blvd unit 1680,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Noto Sans" panose="020B0502040504020204" pitchFamily="34" charset="0"/>
              </a:rPr>
              <a:t>Denver, CO 80238 during working hours.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75658" y="3337561"/>
            <a:ext cx="83050" cy="3108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0"/>
              <a:ea typeface="Roboto" panose="02000000000000000000" pitchFamily="2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59">
      <a:dk1>
        <a:sysClr val="windowText" lastClr="000000"/>
      </a:dk1>
      <a:lt1>
        <a:sysClr val="window" lastClr="FFFFFF"/>
      </a:lt1>
      <a:dk2>
        <a:srgbClr val="44546A"/>
      </a:dk2>
      <a:lt2>
        <a:srgbClr val="000E4D"/>
      </a:lt2>
      <a:accent1>
        <a:srgbClr val="1261A0"/>
      </a:accent1>
      <a:accent2>
        <a:srgbClr val="58CCED"/>
      </a:accent2>
      <a:accent3>
        <a:srgbClr val="F6F6F6"/>
      </a:accent3>
      <a:accent4>
        <a:srgbClr val="1261A0"/>
      </a:accent4>
      <a:accent5>
        <a:srgbClr val="58CCED"/>
      </a:accent5>
      <a:accent6>
        <a:srgbClr val="F6F6F6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>
            <a:solidFill>
              <a:schemeClr val="tx1">
                <a:lumMod val="75000"/>
                <a:lumOff val="25000"/>
              </a:schemeClr>
            </a:solidFill>
            <a:latin typeface="Nunito Sans" pitchFamily="2" charset="0"/>
            <a:ea typeface="Roboto" panose="02000000000000000000" pitchFamily="2" charset="0"/>
            <a:cs typeface="Noto Sans" panose="020B0502040504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defRPr sz="2000" dirty="0" err="1">
            <a:solidFill>
              <a:schemeClr val="tx1">
                <a:lumMod val="65000"/>
                <a:lumOff val="35000"/>
              </a:schemeClr>
            </a:solidFill>
            <a:latin typeface="Roboto" panose="02000000000000000000" pitchFamily="2" charset="0"/>
            <a:ea typeface="Roboto" panose="02000000000000000000" pitchFamily="2" charset="0"/>
            <a:cs typeface="Noto Sans" panose="020B050204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42582</TotalTime>
  <Words>367</Words>
  <Application>Microsoft Office PowerPoint</Application>
  <PresentationFormat>Custom</PresentationFormat>
  <Paragraphs>57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Montserrat</vt:lpstr>
      <vt:lpstr>Roboto Slab</vt:lpstr>
      <vt:lpstr>Arial</vt:lpstr>
      <vt:lpstr>Open Sans</vt:lpstr>
      <vt:lpstr>Nunito Sans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majava</dc:creator>
  <cp:lastModifiedBy>admin</cp:lastModifiedBy>
  <cp:revision>5628</cp:revision>
  <dcterms:created xsi:type="dcterms:W3CDTF">2018-12-06T00:31:13Z</dcterms:created>
  <dcterms:modified xsi:type="dcterms:W3CDTF">2022-03-06T02:00:29Z</dcterms:modified>
</cp:coreProperties>
</file>